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660"/>
  </p:normalViewPr>
  <p:slideViewPr>
    <p:cSldViewPr>
      <p:cViewPr varScale="1">
        <p:scale>
          <a:sx n="80" d="100"/>
          <a:sy n="80" d="100"/>
        </p:scale>
        <p:origin x="225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01/09/2016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fabrice.leru@creditmutuel.fr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 txBox="1">
            <a:spLocks/>
          </p:cNvSpPr>
          <p:nvPr/>
        </p:nvSpPr>
        <p:spPr>
          <a:xfrm>
            <a:off x="340047" y="5328374"/>
            <a:ext cx="6180509" cy="34200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sng"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/>
          <a:p>
            <a:r>
              <a:rPr lang="fr-FR" sz="1200" b="1" i="1" dirty="0" smtClean="0"/>
              <a:t>Ce </a:t>
            </a:r>
            <a:r>
              <a:rPr lang="fr-FR" sz="1200" b="1" i="1" dirty="0"/>
              <a:t>concours est réservé aux associations dont le siège social se situe en région </a:t>
            </a:r>
            <a:r>
              <a:rPr lang="fr-FR" sz="1200" b="1" i="1" dirty="0" smtClean="0"/>
              <a:t>Provence-Alpes </a:t>
            </a:r>
            <a:r>
              <a:rPr lang="fr-FR" sz="1200" b="1" i="1" dirty="0"/>
              <a:t>Côte d’Azur, en </a:t>
            </a:r>
            <a:r>
              <a:rPr lang="fr-FR" sz="1200" b="1" i="1" dirty="0" smtClean="0"/>
              <a:t>Corse</a:t>
            </a:r>
          </a:p>
          <a:p>
            <a:r>
              <a:rPr lang="fr-FR" sz="1200" b="1" i="1" dirty="0" smtClean="0"/>
              <a:t>et en (ex) Languedoc-Roussillon.</a:t>
            </a:r>
          </a:p>
          <a:p>
            <a:r>
              <a:rPr lang="fr-FR" sz="1200" b="1" i="1" dirty="0" smtClean="0"/>
              <a:t>En 2016, 13 </a:t>
            </a:r>
            <a:r>
              <a:rPr lang="fr-FR" sz="1200" b="1" i="1" dirty="0"/>
              <a:t>associations </a:t>
            </a:r>
            <a:r>
              <a:rPr lang="fr-FR" sz="1200" b="1" i="1" dirty="0" smtClean="0"/>
              <a:t>ont été récompensées </a:t>
            </a:r>
            <a:r>
              <a:rPr lang="fr-FR" sz="1200" b="1" i="1" dirty="0"/>
              <a:t>pour un budget </a:t>
            </a:r>
            <a:r>
              <a:rPr lang="fr-FR" sz="1200" b="1" i="1" dirty="0" smtClean="0"/>
              <a:t>global de 18 </a:t>
            </a:r>
            <a:r>
              <a:rPr lang="fr-FR" sz="1200" b="1" i="1" dirty="0"/>
              <a:t>000 € avec des montants </a:t>
            </a:r>
            <a:r>
              <a:rPr lang="fr-FR" sz="1200" b="1" i="1" dirty="0" smtClean="0"/>
              <a:t>compris entre 3 000 € et 500 </a:t>
            </a:r>
            <a:r>
              <a:rPr lang="fr-FR" sz="1200" b="1" i="1" dirty="0"/>
              <a:t>€</a:t>
            </a:r>
            <a:r>
              <a:rPr lang="fr-FR" sz="1200" b="1" i="1" dirty="0" smtClean="0"/>
              <a:t>.</a:t>
            </a:r>
          </a:p>
          <a:p>
            <a:endParaRPr lang="fr-FR" sz="1000" dirty="0"/>
          </a:p>
          <a:p>
            <a:r>
              <a:rPr lang="fr-FR" sz="1000" b="1" dirty="0"/>
              <a:t>Dates et modalités : </a:t>
            </a:r>
            <a:endParaRPr lang="fr-FR" sz="1000" b="1" dirty="0" smtClean="0"/>
          </a:p>
          <a:p>
            <a:pPr marL="171450" indent="-171450">
              <a:buFontTx/>
              <a:buChar char="-"/>
            </a:pPr>
            <a:r>
              <a:rPr lang="fr-FR" sz="1000" dirty="0" smtClean="0"/>
              <a:t>1</a:t>
            </a:r>
            <a:r>
              <a:rPr lang="fr-FR" sz="1000" baseline="30000" dirty="0" smtClean="0"/>
              <a:t>er</a:t>
            </a:r>
            <a:r>
              <a:rPr lang="fr-FR" sz="1000" dirty="0" smtClean="0"/>
              <a:t> septembre 2016 </a:t>
            </a:r>
            <a:r>
              <a:rPr lang="fr-FR" sz="1000" dirty="0"/>
              <a:t>: lancement du </a:t>
            </a:r>
            <a:r>
              <a:rPr lang="fr-FR" sz="1000" dirty="0" smtClean="0"/>
              <a:t>12</a:t>
            </a:r>
            <a:r>
              <a:rPr lang="fr-FR" sz="1000" baseline="30000" dirty="0" smtClean="0"/>
              <a:t>e</a:t>
            </a:r>
            <a:r>
              <a:rPr lang="fr-FR" sz="1000" dirty="0" smtClean="0"/>
              <a:t> </a:t>
            </a:r>
            <a:r>
              <a:rPr lang="fr-FR" sz="1000" dirty="0"/>
              <a:t>concours </a:t>
            </a:r>
            <a:r>
              <a:rPr lang="fr-FR" sz="1000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31 mars 2017 : </a:t>
            </a:r>
            <a:r>
              <a:rPr lang="fr-FR" sz="1000" dirty="0"/>
              <a:t>clôture des candidatures  </a:t>
            </a:r>
            <a:r>
              <a:rPr lang="fr-FR" sz="1000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Avril 2017 </a:t>
            </a:r>
            <a:r>
              <a:rPr lang="fr-FR" sz="1000" dirty="0"/>
              <a:t>: réunion </a:t>
            </a:r>
            <a:r>
              <a:rPr lang="fr-FR" sz="1000" dirty="0" smtClean="0"/>
              <a:t>des 13 membres du </a:t>
            </a:r>
            <a:r>
              <a:rPr lang="fr-FR" sz="1000" dirty="0"/>
              <a:t>jury </a:t>
            </a:r>
            <a:r>
              <a:rPr lang="fr-FR" sz="1000" dirty="0" smtClean="0"/>
              <a:t>;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J</a:t>
            </a:r>
            <a:r>
              <a:rPr lang="fr-FR" sz="1000" dirty="0" smtClean="0"/>
              <a:t>uin 2017 </a:t>
            </a:r>
            <a:r>
              <a:rPr lang="fr-FR" sz="1000" dirty="0"/>
              <a:t>: remise </a:t>
            </a:r>
            <a:r>
              <a:rPr lang="fr-FR" sz="1000" dirty="0" smtClean="0"/>
              <a:t>des </a:t>
            </a:r>
            <a:r>
              <a:rPr lang="fr-FR" sz="1000" dirty="0"/>
              <a:t>chèques lors du 8</a:t>
            </a:r>
            <a:r>
              <a:rPr lang="fr-FR" sz="1000" baseline="30000" dirty="0" smtClean="0"/>
              <a:t>e</a:t>
            </a:r>
            <a:r>
              <a:rPr lang="fr-FR" sz="1000" dirty="0" smtClean="0"/>
              <a:t> </a:t>
            </a:r>
            <a:r>
              <a:rPr lang="fr-FR" sz="1000" dirty="0"/>
              <a:t>Forum illettrisme organisé </a:t>
            </a:r>
            <a:r>
              <a:rPr lang="fr-FR" sz="1000" dirty="0" smtClean="0"/>
              <a:t>à la Bibliothèque de l’Alcazar à Marseille.</a:t>
            </a:r>
          </a:p>
          <a:p>
            <a:pPr marL="285750" indent="-285750">
              <a:buFontTx/>
              <a:buChar char="-"/>
            </a:pPr>
            <a:endParaRPr lang="fr-FR" sz="1000" dirty="0"/>
          </a:p>
          <a:p>
            <a:r>
              <a:rPr lang="fr-FR" sz="950" b="1" dirty="0" smtClean="0"/>
              <a:t>Dossier </a:t>
            </a:r>
            <a:r>
              <a:rPr lang="fr-FR" sz="950" b="1" dirty="0"/>
              <a:t>de candidature adressé sur demande à : </a:t>
            </a:r>
            <a:r>
              <a:rPr lang="fr-FR" sz="950" dirty="0" smtClean="0">
                <a:hlinkClick r:id="rId2"/>
              </a:rPr>
              <a:t>fabrice.leru@creditmutuel.fr</a:t>
            </a:r>
            <a:r>
              <a:rPr lang="fr-FR" sz="950" dirty="0" smtClean="0"/>
              <a:t> </a:t>
            </a:r>
            <a:endParaRPr lang="fr-FR" sz="950" dirty="0"/>
          </a:p>
          <a:p>
            <a:r>
              <a:rPr lang="fr-FR" sz="950" b="1" dirty="0"/>
              <a:t>Envoi du dossier </a:t>
            </a:r>
            <a:r>
              <a:rPr lang="fr-FR" sz="950" b="1" dirty="0" smtClean="0"/>
              <a:t>complété à </a:t>
            </a:r>
            <a:r>
              <a:rPr lang="fr-FR" sz="950" dirty="0"/>
              <a:t>: </a:t>
            </a:r>
            <a:r>
              <a:rPr lang="fr-FR" sz="950" dirty="0" smtClean="0">
                <a:hlinkClick r:id="rId2"/>
              </a:rPr>
              <a:t>fabrice.leru@creditmutuel.fr</a:t>
            </a:r>
            <a:r>
              <a:rPr lang="fr-FR" sz="950" dirty="0" smtClean="0"/>
              <a:t>  </a:t>
            </a:r>
            <a:endParaRPr lang="fr-FR" sz="950" dirty="0"/>
          </a:p>
          <a:p>
            <a:endParaRPr lang="fr-FR" sz="1000" b="1" dirty="0" smtClean="0"/>
          </a:p>
          <a:p>
            <a:endParaRPr lang="fr-FR" sz="1000" b="1" dirty="0" smtClean="0"/>
          </a:p>
          <a:p>
            <a:r>
              <a:rPr lang="fr-FR" sz="1000" b="1" dirty="0" smtClean="0"/>
              <a:t>Pièces obligatoires à joindre </a:t>
            </a:r>
            <a:r>
              <a:rPr lang="fr-FR" sz="1000" b="1" i="1" dirty="0" smtClean="0">
                <a:solidFill>
                  <a:srgbClr val="00B050"/>
                </a:solidFill>
              </a:rPr>
              <a:t>(tout </a:t>
            </a:r>
            <a:r>
              <a:rPr lang="fr-FR" sz="1000" b="1" i="1" dirty="0">
                <a:solidFill>
                  <a:srgbClr val="00B050"/>
                </a:solidFill>
              </a:rPr>
              <a:t>dossier incomplet ne sera pas </a:t>
            </a:r>
            <a:r>
              <a:rPr lang="fr-FR" sz="1000" b="1" i="1" dirty="0" smtClean="0">
                <a:solidFill>
                  <a:srgbClr val="00B050"/>
                </a:solidFill>
              </a:rPr>
              <a:t>examiné) :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S</a:t>
            </a:r>
            <a:r>
              <a:rPr lang="fr-FR" sz="1000" dirty="0" smtClean="0"/>
              <a:t>tatuts </a:t>
            </a:r>
            <a:r>
              <a:rPr lang="fr-FR" sz="1000" dirty="0"/>
              <a:t>de l’association datés et signés</a:t>
            </a:r>
            <a:r>
              <a:rPr lang="fr-FR" sz="1000" dirty="0" smtClean="0"/>
              <a:t>,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L</a:t>
            </a:r>
            <a:r>
              <a:rPr lang="fr-FR" sz="1000" dirty="0" smtClean="0"/>
              <a:t>iste </a:t>
            </a:r>
            <a:r>
              <a:rPr lang="fr-FR" sz="1000" dirty="0"/>
              <a:t>des membres du Conseil </a:t>
            </a:r>
            <a:r>
              <a:rPr lang="fr-FR" sz="1000" dirty="0" smtClean="0"/>
              <a:t>d’administration.</a:t>
            </a:r>
            <a:endParaRPr lang="fr-FR" sz="1000" dirty="0"/>
          </a:p>
          <a:p>
            <a:pPr marL="171450" indent="-171450">
              <a:buFontTx/>
              <a:buChar char="-"/>
            </a:pPr>
            <a:r>
              <a:rPr lang="fr-FR" sz="1000" dirty="0"/>
              <a:t>E</a:t>
            </a:r>
            <a:r>
              <a:rPr lang="fr-FR" sz="1000" dirty="0" smtClean="0"/>
              <a:t>xtrait </a:t>
            </a:r>
            <a:r>
              <a:rPr lang="fr-FR" sz="1000" dirty="0"/>
              <a:t>de la publication au Journal Officiel et </a:t>
            </a:r>
            <a:r>
              <a:rPr lang="fr-FR" sz="1000" dirty="0" smtClean="0"/>
              <a:t> de la déclaration </a:t>
            </a:r>
            <a:r>
              <a:rPr lang="fr-FR" sz="1000" dirty="0"/>
              <a:t>en P</a:t>
            </a:r>
            <a:r>
              <a:rPr lang="fr-FR" sz="1000" dirty="0" smtClean="0"/>
              <a:t>réfecture.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R</a:t>
            </a:r>
            <a:r>
              <a:rPr lang="fr-FR" sz="1000" dirty="0" smtClean="0"/>
              <a:t>apport </a:t>
            </a:r>
            <a:r>
              <a:rPr lang="fr-FR" sz="1000" dirty="0"/>
              <a:t>d’activités et financier </a:t>
            </a:r>
            <a:r>
              <a:rPr lang="fr-FR" sz="1000" dirty="0" smtClean="0"/>
              <a:t>2015 et / ou 2016.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R</a:t>
            </a:r>
            <a:r>
              <a:rPr lang="fr-FR" sz="1000" dirty="0" smtClean="0"/>
              <a:t>elevé </a:t>
            </a:r>
            <a:r>
              <a:rPr lang="fr-FR" sz="1000" dirty="0"/>
              <a:t>d’identité bancaire </a:t>
            </a:r>
            <a:r>
              <a:rPr lang="fr-FR" sz="1000" dirty="0" smtClean="0"/>
              <a:t>.</a:t>
            </a:r>
          </a:p>
          <a:p>
            <a:endParaRPr lang="fr-FR" sz="1000" dirty="0"/>
          </a:p>
          <a:p>
            <a:r>
              <a:rPr lang="fr-FR" sz="1000" b="1" dirty="0" smtClean="0"/>
              <a:t>Critères d’éligibilité et de sélection :</a:t>
            </a:r>
          </a:p>
          <a:p>
            <a:r>
              <a:rPr lang="fr-FR" sz="1000" dirty="0" smtClean="0"/>
              <a:t>Pour </a:t>
            </a:r>
            <a:r>
              <a:rPr lang="fr-FR" sz="1000" dirty="0"/>
              <a:t>participer au </a:t>
            </a:r>
            <a:r>
              <a:rPr lang="fr-FR" sz="1000" dirty="0" smtClean="0"/>
              <a:t>concours, </a:t>
            </a:r>
            <a:r>
              <a:rPr lang="fr-FR" sz="1000" dirty="0"/>
              <a:t>le projet doit </a:t>
            </a:r>
            <a:r>
              <a:rPr lang="fr-FR" sz="1000" b="1" dirty="0"/>
              <a:t>: </a:t>
            </a:r>
            <a:endParaRPr lang="fr-FR" sz="1000" dirty="0"/>
          </a:p>
          <a:p>
            <a:r>
              <a:rPr lang="fr-FR" sz="1000" dirty="0"/>
              <a:t>- </a:t>
            </a:r>
            <a:r>
              <a:rPr lang="fr-FR" sz="1000" dirty="0" smtClean="0"/>
              <a:t>Etre </a:t>
            </a:r>
            <a:r>
              <a:rPr lang="fr-FR" sz="1000" dirty="0"/>
              <a:t>porté par une </a:t>
            </a:r>
            <a:r>
              <a:rPr lang="fr-FR" sz="1000" dirty="0" smtClean="0"/>
              <a:t>association ;</a:t>
            </a:r>
            <a:endParaRPr lang="fr-FR" sz="1000" dirty="0"/>
          </a:p>
          <a:p>
            <a:r>
              <a:rPr lang="fr-FR" sz="1000" dirty="0"/>
              <a:t>- </a:t>
            </a:r>
            <a:r>
              <a:rPr lang="fr-FR" sz="1000" dirty="0" smtClean="0"/>
              <a:t>Bénéficier à </a:t>
            </a:r>
            <a:r>
              <a:rPr lang="fr-FR" sz="1000" dirty="0"/>
              <a:t>un large public </a:t>
            </a:r>
            <a:r>
              <a:rPr lang="fr-FR" sz="1000" dirty="0" smtClean="0"/>
              <a:t>;</a:t>
            </a:r>
            <a:endParaRPr lang="fr-FR" sz="1000" dirty="0"/>
          </a:p>
          <a:p>
            <a:r>
              <a:rPr lang="fr-FR" sz="1000" dirty="0" smtClean="0"/>
              <a:t>- Répondre </a:t>
            </a:r>
            <a:r>
              <a:rPr lang="fr-FR" sz="1000" dirty="0"/>
              <a:t>aux critères suivants : être un projet </a:t>
            </a:r>
            <a:r>
              <a:rPr lang="fr-FR" sz="1000" dirty="0" smtClean="0"/>
              <a:t>innovant, pérenne</a:t>
            </a:r>
            <a:r>
              <a:rPr lang="fr-FR" sz="1000" dirty="0"/>
              <a:t>, </a:t>
            </a:r>
            <a:r>
              <a:rPr lang="fr-FR" sz="1000" dirty="0" smtClean="0"/>
              <a:t>générateur </a:t>
            </a:r>
            <a:r>
              <a:rPr lang="fr-FR" sz="1000" dirty="0"/>
              <a:t>de lien social et impliquer un travail en partenariat. </a:t>
            </a:r>
            <a:endParaRPr lang="fr-FR" sz="1000" dirty="0" smtClean="0"/>
          </a:p>
          <a:p>
            <a:endParaRPr lang="fr-FR" sz="1000" dirty="0"/>
          </a:p>
          <a:p>
            <a:r>
              <a:rPr lang="fr-FR" sz="1000" b="1" i="1" dirty="0"/>
              <a:t>L’association lauréate s’engage à lancer son action avant le 31 décembre </a:t>
            </a:r>
            <a:r>
              <a:rPr lang="fr-FR" sz="1000" b="1" i="1" dirty="0" smtClean="0"/>
              <a:t>2017 </a:t>
            </a:r>
            <a:r>
              <a:rPr lang="fr-FR" sz="1000" b="1" i="1" dirty="0"/>
              <a:t>et à fournir en </a:t>
            </a:r>
            <a:r>
              <a:rPr lang="fr-FR" sz="1000" b="1" i="1" dirty="0" smtClean="0"/>
              <a:t>2018 </a:t>
            </a:r>
            <a:r>
              <a:rPr lang="fr-FR" sz="1000" b="1" i="1" dirty="0"/>
              <a:t>un bilan au </a:t>
            </a:r>
            <a:r>
              <a:rPr lang="fr-FR" sz="1000" b="1" i="1" dirty="0" smtClean="0"/>
              <a:t>service communication du Crédit Mutuel Méditerranéen, organisateur de ce 12</a:t>
            </a:r>
            <a:r>
              <a:rPr lang="fr-FR" sz="1000" b="1" i="1" baseline="30000" dirty="0" smtClean="0"/>
              <a:t>e</a:t>
            </a:r>
            <a:r>
              <a:rPr lang="fr-FR" sz="1000" b="1" i="1" dirty="0" smtClean="0"/>
              <a:t> concours « prévenir et lutter contre l’illettrisme ».</a:t>
            </a:r>
            <a:endParaRPr lang="fr-FR" sz="1000" b="1" i="1" dirty="0"/>
          </a:p>
        </p:txBody>
      </p:sp>
      <p:pic>
        <p:nvPicPr>
          <p:cNvPr id="1026" name="Picture 2" descr="C:\Users\LERUFA\Desktop\Logo CM Quadri\bloc CM 300 dpi quadr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40" y="28253"/>
            <a:ext cx="5384031" cy="957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u texte 5"/>
          <p:cNvSpPr txBox="1">
            <a:spLocks/>
          </p:cNvSpPr>
          <p:nvPr/>
        </p:nvSpPr>
        <p:spPr>
          <a:xfrm>
            <a:off x="410916" y="3629720"/>
            <a:ext cx="612068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r-FR" sz="2400" b="1" dirty="0" smtClean="0">
                <a:solidFill>
                  <a:schemeClr val="accent1">
                    <a:lumMod val="75000"/>
                  </a:schemeClr>
                </a:solidFill>
              </a:rPr>
              <a:t>Dossier de candidature</a:t>
            </a:r>
          </a:p>
          <a:p>
            <a:pPr algn="ctr">
              <a:spcBef>
                <a:spcPts val="0"/>
              </a:spcBef>
            </a:pP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fr-FR" sz="2000" b="1" baseline="300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fr-FR" sz="2000" b="1" dirty="0" smtClean="0">
                <a:solidFill>
                  <a:schemeClr val="accent1">
                    <a:lumMod val="75000"/>
                  </a:schemeClr>
                </a:solidFill>
              </a:rPr>
              <a:t> concours 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</a:rPr>
              <a:t>« </a:t>
            </a:r>
            <a:r>
              <a:rPr lang="fr-FR" sz="2200" b="1" i="1" dirty="0" smtClean="0">
                <a:solidFill>
                  <a:schemeClr val="accent1">
                    <a:lumMod val="75000"/>
                  </a:schemeClr>
                </a:solidFill>
              </a:rPr>
              <a:t>prévenir et lutter contre l’illettrisme</a:t>
            </a:r>
            <a:r>
              <a:rPr lang="fr-FR" sz="2000" b="1" i="1" dirty="0" smtClean="0">
                <a:solidFill>
                  <a:schemeClr val="accent1">
                    <a:lumMod val="75000"/>
                  </a:schemeClr>
                </a:solidFill>
              </a:rPr>
              <a:t> »</a:t>
            </a:r>
          </a:p>
          <a:p>
            <a:pPr algn="ctr">
              <a:spcBef>
                <a:spcPts val="0"/>
              </a:spcBef>
            </a:pPr>
            <a:r>
              <a:rPr lang="fr-FR" sz="1500" b="1" dirty="0" smtClean="0">
                <a:solidFill>
                  <a:srgbClr val="FF0000"/>
                </a:solidFill>
              </a:rPr>
              <a:t>A adresser avant le 31 mars 2017 </a:t>
            </a:r>
            <a:r>
              <a:rPr lang="fr-FR" sz="1500" b="1" dirty="0" smtClean="0"/>
              <a:t>à votre Caisse </a:t>
            </a:r>
            <a:r>
              <a:rPr lang="fr-FR" sz="1500" b="1" dirty="0"/>
              <a:t>L</a:t>
            </a:r>
            <a:r>
              <a:rPr lang="fr-FR" sz="1500" b="1" dirty="0" smtClean="0"/>
              <a:t>ocale de Crédit Mutuel</a:t>
            </a:r>
          </a:p>
          <a:p>
            <a:pPr algn="ctr">
              <a:spcBef>
                <a:spcPts val="0"/>
              </a:spcBef>
            </a:pPr>
            <a:r>
              <a:rPr lang="fr-FR" b="1" dirty="0" smtClean="0"/>
              <a:t>ou par courriel : </a:t>
            </a:r>
            <a:r>
              <a:rPr lang="fr-FR" b="1" dirty="0" smtClean="0">
                <a:hlinkClick r:id="rId2"/>
              </a:rPr>
              <a:t>fabrice.leru@creditmutuel.fr</a:t>
            </a:r>
            <a:r>
              <a:rPr lang="fr-FR" b="1" dirty="0" smtClean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340047" y="5020597"/>
            <a:ext cx="6180510" cy="3462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sng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50" b="1" dirty="0"/>
              <a:t>Règlement du </a:t>
            </a:r>
            <a:r>
              <a:rPr lang="fr-FR" sz="1650" b="1" dirty="0" smtClean="0"/>
              <a:t>12</a:t>
            </a:r>
            <a:r>
              <a:rPr lang="fr-FR" sz="1650" b="1" baseline="30000" dirty="0" smtClean="0"/>
              <a:t>e</a:t>
            </a:r>
            <a:r>
              <a:rPr lang="fr-FR" sz="1650" b="1" dirty="0" smtClean="0"/>
              <a:t> concours </a:t>
            </a:r>
            <a:r>
              <a:rPr lang="fr-FR" sz="1650" b="1" i="1" dirty="0" smtClean="0"/>
              <a:t>«</a:t>
            </a:r>
            <a:r>
              <a:rPr lang="fr-FR" sz="1650" b="1" i="1" dirty="0"/>
              <a:t> prévenir et lutter contre l’illettrisme </a:t>
            </a:r>
            <a:r>
              <a:rPr lang="fr-FR" sz="1650" b="1" i="1" dirty="0" smtClean="0"/>
              <a:t>» </a:t>
            </a:r>
            <a:endParaRPr lang="fr-FR" sz="1650" i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3" y="766955"/>
            <a:ext cx="5938961" cy="28627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8" y="2794059"/>
            <a:ext cx="1656184" cy="123955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76" y="2797919"/>
            <a:ext cx="1791701" cy="1189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6"/>
          <p:cNvSpPr txBox="1">
            <a:spLocks/>
          </p:cNvSpPr>
          <p:nvPr/>
        </p:nvSpPr>
        <p:spPr>
          <a:xfrm>
            <a:off x="692696" y="3599892"/>
            <a:ext cx="5832648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1400" dirty="0" smtClean="0"/>
          </a:p>
        </p:txBody>
      </p:sp>
      <p:sp>
        <p:nvSpPr>
          <p:cNvPr id="14" name="Espace réservé du texte 6"/>
          <p:cNvSpPr txBox="1">
            <a:spLocks/>
          </p:cNvSpPr>
          <p:nvPr/>
        </p:nvSpPr>
        <p:spPr>
          <a:xfrm>
            <a:off x="692696" y="2051720"/>
            <a:ext cx="590465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25" name="Titre 4"/>
          <p:cNvSpPr txBox="1">
            <a:spLocks/>
          </p:cNvSpPr>
          <p:nvPr/>
        </p:nvSpPr>
        <p:spPr>
          <a:xfrm>
            <a:off x="692696" y="6192613"/>
            <a:ext cx="5832648" cy="5396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>
              <a:spcBef>
                <a:spcPct val="0"/>
              </a:spcBef>
            </a:pPr>
            <a:endParaRPr kumimoji="0" lang="fr-FR" sz="14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Espace réservé du texte 6"/>
          <p:cNvSpPr txBox="1">
            <a:spLocks/>
          </p:cNvSpPr>
          <p:nvPr/>
        </p:nvSpPr>
        <p:spPr>
          <a:xfrm>
            <a:off x="404664" y="107504"/>
            <a:ext cx="6120680" cy="8928992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defRPr/>
            </a:pPr>
            <a:r>
              <a:rPr lang="fr-FR" sz="1400" b="1" dirty="0"/>
              <a:t>Nom de l’association</a:t>
            </a:r>
            <a:r>
              <a:rPr lang="fr-FR" sz="1400" dirty="0"/>
              <a:t> : </a:t>
            </a:r>
            <a:r>
              <a:rPr lang="fr-FR" sz="1400" dirty="0" smtClean="0"/>
              <a:t> …………………………………………………………………………………………</a:t>
            </a:r>
            <a:endParaRPr lang="fr-FR" sz="1400" dirty="0"/>
          </a:p>
          <a:p>
            <a:pPr lvl="0">
              <a:defRPr/>
            </a:pPr>
            <a:r>
              <a:rPr lang="fr-FR" sz="1400" dirty="0"/>
              <a:t>Adresse du siège social </a:t>
            </a:r>
            <a:r>
              <a:rPr lang="fr-FR" sz="1400" dirty="0" smtClean="0"/>
              <a:t>:	………………………………………………………………………………………</a:t>
            </a:r>
            <a:endParaRPr lang="fr-FR" sz="1400" dirty="0"/>
          </a:p>
          <a:p>
            <a:pPr>
              <a:defRPr/>
            </a:pPr>
            <a:r>
              <a:rPr lang="fr-FR" sz="1400" dirty="0" smtClean="0"/>
              <a:t>		………………………………………………………………………………………</a:t>
            </a:r>
            <a:endParaRPr lang="fr-FR" sz="1400" dirty="0"/>
          </a:p>
          <a:p>
            <a:pPr lvl="0">
              <a:defRPr/>
            </a:pPr>
            <a:r>
              <a:rPr lang="fr-FR" sz="1400" dirty="0" smtClean="0"/>
              <a:t>Code </a:t>
            </a:r>
            <a:r>
              <a:rPr lang="fr-FR" sz="1400" dirty="0"/>
              <a:t>postal : I__I__I__I__I__I	Ville : </a:t>
            </a:r>
            <a:r>
              <a:rPr lang="fr-FR" sz="1400" dirty="0" smtClean="0"/>
              <a:t> ………………………………………………………</a:t>
            </a:r>
            <a:endParaRPr lang="fr-FR" sz="1400" dirty="0"/>
          </a:p>
          <a:p>
            <a:pPr lvl="0">
              <a:defRPr/>
            </a:pPr>
            <a:endParaRPr lang="fr-FR" sz="400" dirty="0"/>
          </a:p>
          <a:p>
            <a:pPr lvl="0">
              <a:defRPr/>
            </a:pPr>
            <a:r>
              <a:rPr lang="fr-FR" sz="1300" b="1" dirty="0"/>
              <a:t>Je, soussigné M </a:t>
            </a:r>
            <a:r>
              <a:rPr lang="fr-FR" sz="1300" b="1" dirty="0" smtClean="0"/>
              <a:t>.………………………………………………….…………………...… </a:t>
            </a:r>
            <a:r>
              <a:rPr lang="fr-FR" sz="1300" b="1" dirty="0"/>
              <a:t>représentant la dite association en qualité de </a:t>
            </a:r>
            <a:r>
              <a:rPr lang="fr-FR" sz="1300" b="1" dirty="0" smtClean="0"/>
              <a:t>……………………..…………..….. </a:t>
            </a:r>
            <a:r>
              <a:rPr lang="fr-FR" sz="1300" b="1" dirty="0"/>
              <a:t>déclare avoir </a:t>
            </a:r>
            <a:r>
              <a:rPr lang="fr-FR" sz="1300" b="1" dirty="0" smtClean="0"/>
              <a:t>pris connaissance du </a:t>
            </a:r>
            <a:r>
              <a:rPr lang="fr-FR" sz="1300" b="1" dirty="0"/>
              <a:t>règlement du </a:t>
            </a:r>
            <a:r>
              <a:rPr lang="fr-FR" sz="1300" b="1" dirty="0" smtClean="0"/>
              <a:t>12</a:t>
            </a:r>
            <a:r>
              <a:rPr lang="fr-FR" sz="1300" b="1" baseline="30000" dirty="0" smtClean="0"/>
              <a:t>e</a:t>
            </a:r>
            <a:r>
              <a:rPr lang="fr-FR" sz="1300" b="1" dirty="0" smtClean="0"/>
              <a:t> </a:t>
            </a:r>
            <a:r>
              <a:rPr lang="fr-FR" sz="1300" b="1" dirty="0"/>
              <a:t>concours </a:t>
            </a:r>
            <a:r>
              <a:rPr lang="fr-FR" sz="1300" b="1" i="1" dirty="0"/>
              <a:t>« prévenir et lutter contre l’illettrisme »</a:t>
            </a:r>
            <a:r>
              <a:rPr lang="fr-FR" sz="1300" b="1" dirty="0"/>
              <a:t> organisé par le Crédit Mutuel Méditerranéen et m’engage à m’y conformer.</a:t>
            </a:r>
          </a:p>
          <a:p>
            <a:pPr>
              <a:defRPr/>
            </a:pPr>
            <a:r>
              <a:rPr lang="fr-FR" sz="1300" b="1" dirty="0" smtClean="0"/>
              <a:t>Date </a:t>
            </a:r>
            <a:r>
              <a:rPr lang="fr-FR" sz="1300" b="1" dirty="0"/>
              <a:t>: ..…… / …..… / 201</a:t>
            </a:r>
            <a:r>
              <a:rPr lang="fr-FR" sz="1300" b="1" dirty="0" smtClean="0"/>
              <a:t>......</a:t>
            </a:r>
            <a:r>
              <a:rPr lang="fr-FR" sz="1300" b="1" dirty="0"/>
              <a:t>	</a:t>
            </a:r>
            <a:r>
              <a:rPr lang="fr-FR" sz="1300" b="1" dirty="0" smtClean="0"/>
              <a:t>Signature </a:t>
            </a:r>
            <a:r>
              <a:rPr lang="fr-FR" sz="1300" b="1" dirty="0"/>
              <a:t>:</a:t>
            </a:r>
          </a:p>
          <a:p>
            <a:pPr lvl="0">
              <a:defRPr/>
            </a:pPr>
            <a:endParaRPr lang="fr-FR" sz="1400" dirty="0"/>
          </a:p>
          <a:p>
            <a:pPr lvl="0">
              <a:defRPr/>
            </a:pPr>
            <a:r>
              <a:rPr lang="fr-FR" sz="1200" dirty="0" smtClean="0"/>
              <a:t>Téléphone fixe : </a:t>
            </a:r>
            <a:r>
              <a:rPr lang="fr-FR" sz="1200" dirty="0"/>
              <a:t>0….. / …..… / ..…… / …..… / </a:t>
            </a:r>
            <a:r>
              <a:rPr lang="fr-FR" sz="1200" dirty="0" smtClean="0"/>
              <a:t>……..         </a:t>
            </a:r>
            <a:r>
              <a:rPr lang="fr-FR" sz="1200" b="1" dirty="0" smtClean="0">
                <a:solidFill>
                  <a:srgbClr val="00B050"/>
                </a:solidFill>
              </a:rPr>
              <a:t>Mobile : </a:t>
            </a:r>
            <a:r>
              <a:rPr lang="fr-FR" sz="1200" b="1" dirty="0">
                <a:solidFill>
                  <a:srgbClr val="00B050"/>
                </a:solidFill>
              </a:rPr>
              <a:t>0….. / …..… / ..…… / …..… / ……..</a:t>
            </a:r>
          </a:p>
          <a:p>
            <a:pPr lvl="0">
              <a:defRPr/>
            </a:pPr>
            <a:r>
              <a:rPr lang="fr-FR" sz="1200" dirty="0" smtClean="0"/>
              <a:t>Courriel 1 : ………………………………………………………………………………………………………………………………</a:t>
            </a:r>
            <a:endParaRPr lang="fr-FR" sz="1200" dirty="0"/>
          </a:p>
          <a:p>
            <a:pPr>
              <a:defRPr/>
            </a:pPr>
            <a:r>
              <a:rPr lang="fr-FR" sz="1200" dirty="0"/>
              <a:t>Courriel </a:t>
            </a:r>
            <a:r>
              <a:rPr lang="fr-FR" sz="1200" dirty="0" smtClean="0"/>
              <a:t>2 </a:t>
            </a:r>
            <a:r>
              <a:rPr lang="fr-FR" sz="1200" dirty="0"/>
              <a:t>: </a:t>
            </a:r>
            <a:r>
              <a:rPr lang="fr-FR" sz="1200" dirty="0" smtClean="0"/>
              <a:t>………………………………………………………………………………………………………………………………</a:t>
            </a:r>
          </a:p>
          <a:p>
            <a:pPr>
              <a:defRPr/>
            </a:pPr>
            <a:r>
              <a:rPr lang="fr-FR" sz="1200" dirty="0"/>
              <a:t>Courriel </a:t>
            </a:r>
            <a:r>
              <a:rPr lang="fr-FR" sz="1200" dirty="0" smtClean="0"/>
              <a:t>3 </a:t>
            </a:r>
            <a:r>
              <a:rPr lang="fr-FR" sz="1200" dirty="0"/>
              <a:t>: ………………………………………………………………………………………………………………………………</a:t>
            </a:r>
          </a:p>
          <a:p>
            <a:pPr lvl="0">
              <a:defRPr/>
            </a:pPr>
            <a:r>
              <a:rPr lang="fr-FR" sz="1200" dirty="0" smtClean="0"/>
              <a:t>Site </a:t>
            </a:r>
            <a:r>
              <a:rPr lang="fr-FR" sz="1200" dirty="0"/>
              <a:t>Internet : </a:t>
            </a:r>
            <a:r>
              <a:rPr lang="fr-FR" sz="1200" dirty="0" smtClean="0"/>
              <a:t>………………………………………………………………………………………………………………………..</a:t>
            </a:r>
            <a:endParaRPr lang="fr-FR" sz="1200" dirty="0"/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Présentation de l’association</a:t>
            </a:r>
            <a:r>
              <a:rPr lang="fr-FR" sz="1400" b="1" dirty="0"/>
              <a:t> </a:t>
            </a:r>
            <a:r>
              <a:rPr lang="fr-FR" sz="1400" b="1" dirty="0" smtClean="0"/>
              <a:t>:</a:t>
            </a:r>
            <a:endParaRPr kumimoji="0" lang="fr-F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Date de création : ………………………...... </a:t>
            </a:r>
            <a:r>
              <a:rPr lang="fr-FR" sz="1400" dirty="0" smtClean="0"/>
              <a:t>Nombre de salariés : ……………………..…..…….</a:t>
            </a:r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400" dirty="0" smtClean="0"/>
              <a:t>Nombre de bénévoles : .………………….	</a:t>
            </a:r>
            <a:r>
              <a:rPr lang="fr-FR" sz="1400" b="1" dirty="0" smtClean="0">
                <a:solidFill>
                  <a:srgbClr val="00B050"/>
                </a:solidFill>
              </a:rPr>
              <a:t>Nombre d’adhérents</a:t>
            </a:r>
            <a:r>
              <a:rPr lang="fr-FR" sz="1400" b="1" dirty="0" smtClean="0"/>
              <a:t> </a:t>
            </a:r>
            <a:r>
              <a:rPr lang="fr-FR" sz="1400" dirty="0" smtClean="0"/>
              <a:t>: …….………………………..</a:t>
            </a: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Objet statutaire :</a:t>
            </a:r>
            <a:r>
              <a:rPr kumimoji="0" lang="fr-F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……………………………………………………………………………………...............</a:t>
            </a:r>
            <a:endParaRPr lang="fr-FR" sz="1400" dirty="0" smtClean="0"/>
          </a:p>
          <a:p>
            <a:pPr marL="0" marR="0" lvl="0" algn="l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..……………………………………………………………………………………………………………………………..</a:t>
            </a:r>
            <a:endParaRPr lang="fr-FR" sz="1400" dirty="0"/>
          </a:p>
          <a:p>
            <a:pPr>
              <a:defRPr/>
            </a:pPr>
            <a:endParaRPr lang="fr-FR" sz="1400" b="1" dirty="0" smtClean="0"/>
          </a:p>
          <a:p>
            <a:pPr>
              <a:defRPr/>
            </a:pPr>
            <a:r>
              <a:rPr lang="fr-FR" sz="1400" b="1" dirty="0" smtClean="0"/>
              <a:t>Titre </a:t>
            </a:r>
            <a:r>
              <a:rPr lang="fr-FR" sz="1400" b="1" dirty="0"/>
              <a:t>de votre projet </a:t>
            </a:r>
            <a:r>
              <a:rPr lang="fr-FR" sz="1400" b="1" dirty="0" smtClean="0"/>
              <a:t>: </a:t>
            </a:r>
            <a:r>
              <a:rPr lang="fr-FR" sz="1400" dirty="0" smtClean="0"/>
              <a:t>…………………………………………………………………………………………..</a:t>
            </a:r>
            <a:endParaRPr lang="fr-FR" sz="1400" dirty="0"/>
          </a:p>
          <a:p>
            <a:pPr lvl="0">
              <a:defRPr/>
            </a:pPr>
            <a:r>
              <a:rPr lang="fr-FR" sz="1400" b="1" dirty="0">
                <a:solidFill>
                  <a:srgbClr val="00B050"/>
                </a:solidFill>
              </a:rPr>
              <a:t>Le responsable</a:t>
            </a:r>
            <a:r>
              <a:rPr lang="fr-FR" sz="1200" b="1" i="1" dirty="0">
                <a:solidFill>
                  <a:srgbClr val="00B050"/>
                </a:solidFill>
              </a:rPr>
              <a:t> </a:t>
            </a:r>
            <a:r>
              <a:rPr lang="fr-FR" sz="1200" i="1" dirty="0"/>
              <a:t>(prénom, nom et fonction) </a:t>
            </a:r>
            <a:r>
              <a:rPr lang="fr-FR" sz="1400" dirty="0"/>
              <a:t>: </a:t>
            </a:r>
            <a:r>
              <a:rPr lang="fr-FR" sz="1400" dirty="0" smtClean="0"/>
              <a:t>………….……………………………………………………</a:t>
            </a:r>
            <a:endParaRPr lang="fr-FR" sz="1400" dirty="0"/>
          </a:p>
          <a:p>
            <a:pPr lvl="0">
              <a:defRPr/>
            </a:pPr>
            <a:r>
              <a:rPr lang="fr-FR" sz="1400" dirty="0"/>
              <a:t>Ses coordonnées </a:t>
            </a:r>
            <a:r>
              <a:rPr lang="fr-FR" sz="1200" i="1" dirty="0"/>
              <a:t>(téléphone et courriel) </a:t>
            </a:r>
            <a:r>
              <a:rPr lang="fr-FR" sz="1200" i="1" dirty="0" smtClean="0"/>
              <a:t>: </a:t>
            </a:r>
            <a:r>
              <a:rPr lang="fr-FR" sz="1400" dirty="0" smtClean="0"/>
              <a:t>……………….…………………………………………………</a:t>
            </a:r>
          </a:p>
          <a:p>
            <a:pPr>
              <a:spcBef>
                <a:spcPct val="20000"/>
              </a:spcBef>
              <a:defRPr/>
            </a:pPr>
            <a:endParaRPr lang="fr-FR" sz="1400" b="1" dirty="0"/>
          </a:p>
          <a:p>
            <a:pPr>
              <a:spcBef>
                <a:spcPct val="20000"/>
              </a:spcBef>
              <a:defRPr/>
            </a:pPr>
            <a:r>
              <a:rPr lang="fr-FR" sz="1400" b="1" dirty="0"/>
              <a:t>Objectifs </a:t>
            </a:r>
            <a:r>
              <a:rPr lang="fr-FR" sz="1400" b="1" dirty="0" smtClean="0"/>
              <a:t>du projet : </a:t>
            </a:r>
            <a:endParaRPr lang="fr-FR" sz="1400" b="1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…………………………………………………………………………………………………………………………….</a:t>
            </a: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…………………………………………………………………………………………………………………………….</a:t>
            </a: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……………………………………………………………………………………………..................................</a:t>
            </a:r>
            <a:endParaRPr lang="fr-FR" sz="1400" dirty="0"/>
          </a:p>
          <a:p>
            <a:r>
              <a:rPr lang="fr-FR" sz="1400" dirty="0" smtClean="0"/>
              <a:t>…………………………………………………………………………………………………………………………….</a:t>
            </a: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…………………………………………………………………………………………………………………………….</a:t>
            </a:r>
            <a:endParaRPr lang="fr-FR" sz="1400" dirty="0"/>
          </a:p>
          <a:p>
            <a:r>
              <a:rPr lang="fr-FR" sz="1400" dirty="0" smtClean="0"/>
              <a:t>…………………………………………………………………………………………………………………………….</a:t>
            </a:r>
            <a:endParaRPr lang="fr-FR" sz="1400" dirty="0"/>
          </a:p>
          <a:p>
            <a:pPr lvl="0">
              <a:defRPr/>
            </a:pPr>
            <a:endParaRPr lang="fr-FR" sz="1400" dirty="0"/>
          </a:p>
          <a:p>
            <a:pPr>
              <a:spcBef>
                <a:spcPct val="0"/>
              </a:spcBef>
            </a:pPr>
            <a:r>
              <a:rPr lang="fr-FR" sz="1400" b="1" dirty="0"/>
              <a:t>Moyens nécessaires</a:t>
            </a:r>
            <a:r>
              <a:rPr lang="fr-FR" sz="1200" b="1" dirty="0"/>
              <a:t> </a:t>
            </a:r>
            <a:r>
              <a:rPr lang="fr-FR" sz="1200" i="1" dirty="0"/>
              <a:t>(humain – matériel – communication -  autres) </a:t>
            </a:r>
            <a:r>
              <a:rPr lang="fr-FR" sz="1200" b="1" i="1" dirty="0"/>
              <a:t>: 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………………………………………………………………………………………………………………….…………...</a:t>
            </a: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……………………………………………………………………………………………………………………….………</a:t>
            </a: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..…….…………………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  <a:defRPr/>
            </a:pPr>
            <a:endParaRPr lang="fr-FR" sz="1400" dirty="0"/>
          </a:p>
          <a:p>
            <a:pPr lvl="0">
              <a:defRPr/>
            </a:pPr>
            <a:endParaRPr lang="fr-FR" sz="1400" dirty="0"/>
          </a:p>
          <a:p>
            <a:pPr lvl="0">
              <a:defRPr/>
            </a:pPr>
            <a:endParaRPr lang="fr-FR" sz="1400" dirty="0" smtClean="0"/>
          </a:p>
          <a:p>
            <a:pPr lvl="0">
              <a:defRPr/>
            </a:pPr>
            <a:endParaRPr lang="fr-FR" sz="1400" dirty="0"/>
          </a:p>
          <a:p>
            <a:pPr lvl="0">
              <a:defRPr/>
            </a:pPr>
            <a:endParaRPr lang="fr-F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/>
          <p:cNvSpPr txBox="1">
            <a:spLocks/>
          </p:cNvSpPr>
          <p:nvPr/>
        </p:nvSpPr>
        <p:spPr>
          <a:xfrm>
            <a:off x="692696" y="3203848"/>
            <a:ext cx="5832648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1400" dirty="0" smtClean="0"/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476672" y="539552"/>
            <a:ext cx="5976664" cy="8136904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fr-FR" sz="1400" b="1" dirty="0" smtClean="0"/>
              <a:t>Projet </a:t>
            </a:r>
            <a:r>
              <a:rPr lang="fr-FR" sz="1400" b="1" dirty="0"/>
              <a:t>détaillé :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………………..…………………………………………………………………………………………………….......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……………..…………………………………………………………………………………………………………….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.……………………………………………………………………………………………………….…..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………………………………………………………………………………………………………………………...... ………..………………………………………………………………………………………………………………….…………..……………………………………………………………………………………………………………….</a:t>
            </a:r>
            <a:endParaRPr lang="fr-FR" sz="1400" b="1" dirty="0"/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</a:t>
            </a:r>
          </a:p>
          <a:p>
            <a:pPr>
              <a:spcBef>
                <a:spcPct val="0"/>
              </a:spcBef>
            </a:pPr>
            <a:endParaRPr lang="fr-FR" sz="1400" dirty="0">
              <a:latin typeface="+mj-lt"/>
            </a:endParaRPr>
          </a:p>
          <a:p>
            <a:pPr>
              <a:spcBef>
                <a:spcPct val="20000"/>
              </a:spcBef>
            </a:pPr>
            <a:r>
              <a:rPr lang="fr-FR" sz="1400" b="1" dirty="0">
                <a:latin typeface="+mj-lt"/>
              </a:rPr>
              <a:t>Partenaires (publics et privés</a:t>
            </a:r>
            <a:r>
              <a:rPr lang="fr-FR" sz="1400" b="1" dirty="0" smtClean="0">
                <a:latin typeface="+mj-lt"/>
              </a:rPr>
              <a:t>) / </a:t>
            </a:r>
            <a:r>
              <a:rPr lang="fr-FR" sz="1200" b="1" i="1" dirty="0" smtClean="0">
                <a:solidFill>
                  <a:srgbClr val="00B050"/>
                </a:solidFill>
                <a:latin typeface="+mj-lt"/>
              </a:rPr>
              <a:t>Joindre </a:t>
            </a:r>
            <a:r>
              <a:rPr lang="fr-FR" sz="1200" b="1" i="1" dirty="0">
                <a:solidFill>
                  <a:srgbClr val="00B050"/>
                </a:solidFill>
                <a:latin typeface="+mj-lt"/>
              </a:rPr>
              <a:t>le budget prévisionnel de </a:t>
            </a:r>
            <a:r>
              <a:rPr lang="fr-FR" sz="1200" b="1" i="1" dirty="0" smtClean="0">
                <a:solidFill>
                  <a:srgbClr val="00B050"/>
                </a:solidFill>
                <a:latin typeface="+mj-lt"/>
              </a:rPr>
              <a:t>l’action</a:t>
            </a:r>
            <a:endParaRPr lang="fr-FR" sz="1200" b="1" i="1" dirty="0">
              <a:solidFill>
                <a:srgbClr val="00B050"/>
              </a:solidFill>
              <a:latin typeface="+mj-lt"/>
            </a:endParaRPr>
          </a:p>
          <a:p>
            <a:pPr lvl="0">
              <a:spcBef>
                <a:spcPct val="20000"/>
              </a:spcBef>
            </a:pPr>
            <a:r>
              <a:rPr lang="fr-FR" sz="1400" dirty="0">
                <a:latin typeface="+mj-lt"/>
              </a:rPr>
              <a:t>…………………………..…………………………………………………………………………………………….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>
                <a:latin typeface="+mj-lt"/>
              </a:rPr>
              <a:t>………………………………………………………………………………………………………………………...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>
                <a:latin typeface="+mj-lt"/>
              </a:rPr>
              <a:t>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endParaRPr lang="fr-FR" sz="1400" dirty="0">
              <a:latin typeface="+mj-lt"/>
            </a:endParaRPr>
          </a:p>
          <a:p>
            <a:pPr lvl="0">
              <a:spcBef>
                <a:spcPct val="0"/>
              </a:spcBef>
              <a:defRPr/>
            </a:pPr>
            <a:r>
              <a:rPr lang="fr-FR" sz="1400" b="1" dirty="0"/>
              <a:t>Atouts de votre projet </a:t>
            </a:r>
            <a:r>
              <a:rPr lang="fr-FR" sz="1200" i="1" dirty="0"/>
              <a:t>(actualité - originalité - proximité ) </a:t>
            </a:r>
          </a:p>
          <a:p>
            <a:pPr lvl="0">
              <a:spcBef>
                <a:spcPct val="20000"/>
              </a:spcBef>
            </a:pPr>
            <a:r>
              <a:rPr lang="fr-FR" sz="1400" dirty="0"/>
              <a:t>…………………………..……………………………………………………………………………………………….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………………………………………………………………………………………………………………………......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</a:t>
            </a:r>
          </a:p>
          <a:p>
            <a:pPr lvl="0">
              <a:spcBef>
                <a:spcPct val="20000"/>
              </a:spcBef>
              <a:defRPr/>
            </a:pPr>
            <a:endParaRPr lang="fr-FR" sz="1400" dirty="0"/>
          </a:p>
          <a:p>
            <a:pPr lvl="0">
              <a:spcBef>
                <a:spcPct val="20000"/>
              </a:spcBef>
              <a:defRPr/>
            </a:pPr>
            <a:r>
              <a:rPr lang="fr-FR" sz="1400" b="1" dirty="0"/>
              <a:t>Calendrier de mise en œuvre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1400" dirty="0" smtClean="0"/>
              <a:t>……………………………………………………………………………………………………………………………</a:t>
            </a:r>
            <a:endParaRPr lang="fr-FR" sz="1400" dirty="0"/>
          </a:p>
          <a:p>
            <a:r>
              <a:rPr lang="fr-FR" sz="1400" dirty="0" smtClean="0"/>
              <a:t>……………………………………………………………………………………………………………………………</a:t>
            </a:r>
            <a:endParaRPr lang="fr-FR" sz="1400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pPr lvl="0">
              <a:spcBef>
                <a:spcPct val="20000"/>
              </a:spcBef>
              <a:defRPr/>
            </a:pPr>
            <a:endParaRPr lang="fr-FR" sz="1400" dirty="0"/>
          </a:p>
          <a:p>
            <a:pPr lvl="0">
              <a:spcBef>
                <a:spcPct val="20000"/>
              </a:spcBef>
              <a:defRPr/>
            </a:pPr>
            <a:endParaRPr lang="fr-FR" sz="1400" dirty="0">
              <a:latin typeface="+mj-lt"/>
            </a:endParaRPr>
          </a:p>
        </p:txBody>
      </p:sp>
      <p:sp>
        <p:nvSpPr>
          <p:cNvPr id="14" name="Espace réservé du texte 6"/>
          <p:cNvSpPr txBox="1">
            <a:spLocks/>
          </p:cNvSpPr>
          <p:nvPr/>
        </p:nvSpPr>
        <p:spPr>
          <a:xfrm>
            <a:off x="620688" y="6479704"/>
            <a:ext cx="5832648" cy="234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/>
          <p:cNvSpPr txBox="1">
            <a:spLocks/>
          </p:cNvSpPr>
          <p:nvPr/>
        </p:nvSpPr>
        <p:spPr>
          <a:xfrm>
            <a:off x="692696" y="3203848"/>
            <a:ext cx="5832648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fr-FR" sz="1400" dirty="0" smtClean="0"/>
          </a:p>
        </p:txBody>
      </p:sp>
      <p:sp>
        <p:nvSpPr>
          <p:cNvPr id="11" name="Espace réservé du texte 6"/>
          <p:cNvSpPr txBox="1">
            <a:spLocks/>
          </p:cNvSpPr>
          <p:nvPr/>
        </p:nvSpPr>
        <p:spPr>
          <a:xfrm>
            <a:off x="546522" y="323528"/>
            <a:ext cx="5976664" cy="8424936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2200" b="1" dirty="0" smtClean="0"/>
              <a:t>Fiche synthétique </a:t>
            </a:r>
            <a:r>
              <a:rPr lang="fr-FR" sz="1100" b="1" i="1" dirty="0" smtClean="0"/>
              <a:t>(document principal remis aux 13 membres du jury)</a:t>
            </a:r>
            <a:endParaRPr lang="fr-FR" sz="1100" b="1" dirty="0" smtClean="0"/>
          </a:p>
          <a:p>
            <a:pPr algn="ctr"/>
            <a:endParaRPr lang="fr-FR" sz="1050" b="1" dirty="0" smtClean="0"/>
          </a:p>
          <a:p>
            <a:r>
              <a:rPr lang="fr-FR" sz="1050" b="1" u="sng" dirty="0" smtClean="0"/>
              <a:t>1/ L’association </a:t>
            </a:r>
            <a:endParaRPr lang="fr-FR" sz="1050" u="sng" dirty="0"/>
          </a:p>
          <a:p>
            <a:r>
              <a:rPr lang="fr-FR" sz="1050" dirty="0"/>
              <a:t>Adresse du siège social : </a:t>
            </a:r>
            <a:r>
              <a:rPr lang="fr-FR" sz="1050" dirty="0" smtClean="0"/>
              <a:t>…………………………………………………………………………………………………………</a:t>
            </a:r>
            <a:endParaRPr lang="fr-FR" sz="1050" dirty="0"/>
          </a:p>
          <a:p>
            <a:r>
              <a:rPr lang="fr-FR" sz="1050" dirty="0" smtClean="0"/>
              <a:t>Représentée par Président/e : …………………………………………………………………………......................... </a:t>
            </a:r>
            <a:endParaRPr lang="fr-FR" sz="1050" dirty="0"/>
          </a:p>
          <a:p>
            <a:r>
              <a:rPr lang="fr-FR" sz="1050" dirty="0" smtClean="0"/>
              <a:t>Coordonnées (tél et courriel) </a:t>
            </a:r>
            <a:r>
              <a:rPr lang="fr-FR" sz="1050" dirty="0"/>
              <a:t>: </a:t>
            </a:r>
            <a:r>
              <a:rPr lang="fr-FR" sz="1050" dirty="0" smtClean="0"/>
              <a:t>…………………………………………………………………………………………………</a:t>
            </a:r>
            <a:endParaRPr lang="fr-FR" sz="1050" dirty="0"/>
          </a:p>
          <a:p>
            <a:r>
              <a:rPr lang="fr-FR" sz="1050" dirty="0"/>
              <a:t>L’association compte </a:t>
            </a:r>
            <a:r>
              <a:rPr lang="fr-FR" sz="1050" dirty="0" smtClean="0"/>
              <a:t>: ………. </a:t>
            </a:r>
            <a:r>
              <a:rPr lang="fr-FR" sz="1050" dirty="0"/>
              <a:t>s</a:t>
            </a:r>
            <a:r>
              <a:rPr lang="fr-FR" sz="1050" dirty="0" smtClean="0"/>
              <a:t>alariés</a:t>
            </a:r>
            <a:r>
              <a:rPr lang="fr-FR" sz="1050" dirty="0"/>
              <a:t>, </a:t>
            </a:r>
            <a:r>
              <a:rPr lang="fr-FR" sz="1050" dirty="0" smtClean="0"/>
              <a:t>…….…. bénévoles </a:t>
            </a:r>
            <a:r>
              <a:rPr lang="fr-FR" sz="1050" dirty="0"/>
              <a:t>et </a:t>
            </a:r>
            <a:r>
              <a:rPr lang="fr-FR" sz="1050" dirty="0" smtClean="0"/>
              <a:t>…………………. </a:t>
            </a:r>
            <a:r>
              <a:rPr lang="fr-FR" sz="1050" dirty="0"/>
              <a:t>a</a:t>
            </a:r>
            <a:r>
              <a:rPr lang="fr-FR" sz="1050" dirty="0" smtClean="0"/>
              <a:t>dhérents. </a:t>
            </a:r>
            <a:endParaRPr lang="fr-FR" sz="1050" dirty="0"/>
          </a:p>
          <a:p>
            <a:r>
              <a:rPr lang="fr-FR" sz="1050" dirty="0"/>
              <a:t>Objet statutaire : </a:t>
            </a:r>
            <a:r>
              <a:rPr lang="fr-FR" sz="1050" dirty="0" smtClean="0"/>
              <a:t>……………………………………………………………………………………………………………………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……………………………………………………..………………………………………………………………………………………………………………………………………………</a:t>
            </a:r>
            <a:endParaRPr lang="fr-FR" sz="1050" dirty="0"/>
          </a:p>
          <a:p>
            <a:endParaRPr lang="fr-FR" sz="1050" dirty="0"/>
          </a:p>
          <a:p>
            <a:r>
              <a:rPr lang="fr-FR" sz="1050" b="1" u="sng" dirty="0" smtClean="0"/>
              <a:t>2/ Le projet </a:t>
            </a:r>
            <a:endParaRPr lang="fr-FR" sz="1050" u="sng" dirty="0"/>
          </a:p>
          <a:p>
            <a:r>
              <a:rPr lang="fr-FR" sz="1050" b="1" i="1" dirty="0"/>
              <a:t>Titre </a:t>
            </a:r>
            <a:r>
              <a:rPr lang="fr-FR" sz="1050" b="1" i="1" dirty="0" smtClean="0"/>
              <a:t>:</a:t>
            </a:r>
            <a:r>
              <a:rPr lang="fr-FR" sz="1050" dirty="0" smtClean="0"/>
              <a:t> ……………………………………………………………..………………………………………………………………………</a:t>
            </a:r>
            <a:endParaRPr lang="fr-FR" sz="1050" dirty="0"/>
          </a:p>
          <a:p>
            <a:r>
              <a:rPr lang="fr-FR" sz="1050" i="1" dirty="0" smtClean="0"/>
              <a:t>Responsable (prénom, nom) : </a:t>
            </a:r>
            <a:r>
              <a:rPr lang="fr-FR" sz="1050" dirty="0" smtClean="0"/>
              <a:t>………………………………………………………………………………………………….</a:t>
            </a:r>
            <a:endParaRPr lang="fr-FR" sz="1050" dirty="0"/>
          </a:p>
          <a:p>
            <a:r>
              <a:rPr lang="fr-FR" sz="1050" dirty="0" smtClean="0"/>
              <a:t>Ses coordonnées </a:t>
            </a:r>
            <a:r>
              <a:rPr lang="fr-FR" sz="1050" i="1" dirty="0" smtClean="0"/>
              <a:t>(tél et courriel) </a:t>
            </a:r>
            <a:r>
              <a:rPr lang="fr-FR" sz="1050" dirty="0"/>
              <a:t>: </a:t>
            </a:r>
            <a:r>
              <a:rPr lang="fr-FR" sz="1050" dirty="0" smtClean="0"/>
              <a:t>……………………………….…………………………………………………………</a:t>
            </a:r>
            <a:endParaRPr lang="fr-FR" sz="1050" dirty="0"/>
          </a:p>
          <a:p>
            <a:endParaRPr lang="fr-FR" sz="1050" dirty="0" smtClean="0"/>
          </a:p>
          <a:p>
            <a:r>
              <a:rPr lang="fr-FR" sz="1050" b="1" u="sng" dirty="0" smtClean="0"/>
              <a:t>Synthèse du projet : 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……………………………………………………………………………………………………………………………………….……………………………</a:t>
            </a:r>
            <a:endParaRPr lang="fr-FR" sz="1050" dirty="0"/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.…………………………………………………………………………………………………………………………………………………………………….……………………………………………………………………….</a:t>
            </a:r>
            <a:endParaRPr lang="fr-FR" sz="1050" dirty="0"/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………………………………………………………………………………………………………………….…………………………………………………</a:t>
            </a:r>
            <a:endParaRPr lang="fr-FR" sz="1050" dirty="0"/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………………………………………………………………………………………………………………….…………………………………………………</a:t>
            </a:r>
            <a:endParaRPr lang="fr-FR" sz="1050" dirty="0"/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endParaRPr lang="fr-FR" sz="1050" dirty="0" smtClean="0"/>
          </a:p>
          <a:p>
            <a:r>
              <a:rPr lang="fr-FR" sz="1050" b="1" u="sng" dirty="0" smtClean="0"/>
              <a:t>Objectifs du projet </a:t>
            </a:r>
            <a:r>
              <a:rPr lang="fr-FR" sz="1050" b="1" dirty="0" smtClean="0"/>
              <a:t>:</a:t>
            </a:r>
            <a:endParaRPr lang="fr-FR" sz="1050" b="1" dirty="0"/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/>
              <a:t>………………………………………………………………………………………………………………….…………………………………………………</a:t>
            </a:r>
          </a:p>
          <a:p>
            <a:r>
              <a:rPr lang="fr-FR" sz="1050" dirty="0" smtClean="0"/>
              <a:t>………………………………………………………………………………………………………………….…………………………………………………</a:t>
            </a:r>
            <a:endParaRPr lang="fr-FR" sz="1050" dirty="0"/>
          </a:p>
          <a:p>
            <a:r>
              <a:rPr lang="fr-FR" sz="1050" dirty="0" smtClean="0"/>
              <a:t>………………………………………………………………………………………………………………….…………………………………………………</a:t>
            </a:r>
            <a:endParaRPr lang="fr-FR" sz="1050" dirty="0"/>
          </a:p>
          <a:p>
            <a:endParaRPr lang="fr-FR" sz="1050" dirty="0"/>
          </a:p>
          <a:p>
            <a:r>
              <a:rPr lang="fr-FR" sz="1050" b="1" u="sng" dirty="0" smtClean="0"/>
              <a:t>Période de mise </a:t>
            </a:r>
            <a:r>
              <a:rPr lang="fr-FR" sz="1050" b="1" u="sng" dirty="0"/>
              <a:t>en </a:t>
            </a:r>
            <a:r>
              <a:rPr lang="fr-FR" sz="1050" b="1" u="sng" dirty="0" smtClean="0"/>
              <a:t>œuvre </a:t>
            </a:r>
            <a:r>
              <a:rPr lang="fr-FR" sz="1050" i="1" dirty="0" smtClean="0"/>
              <a:t>: </a:t>
            </a:r>
            <a:r>
              <a:rPr lang="fr-FR" sz="1050" dirty="0" smtClean="0"/>
              <a:t>………………………………………………………………………....................................................</a:t>
            </a:r>
            <a:endParaRPr lang="fr-FR" sz="1050" b="1" i="1" dirty="0" smtClean="0"/>
          </a:p>
          <a:p>
            <a:endParaRPr lang="fr-FR" sz="1050" b="1" i="1" dirty="0" smtClean="0"/>
          </a:p>
          <a:p>
            <a:r>
              <a:rPr lang="fr-FR" sz="1050" b="1" i="1" dirty="0"/>
              <a:t>Avis motivé des membres du jury (élus du Crédit Mutuel Méditerranéen, bibliothécaires, écrivains, enseignants, entrepreneurs, journalistes, universitaires, spécialistes de l’illettrisme) </a:t>
            </a:r>
            <a:r>
              <a:rPr lang="fr-FR" sz="1050" b="1" i="1" dirty="0" smtClean="0"/>
              <a:t>……………………………………………………………………………………………………………………………………………………………..</a:t>
            </a:r>
            <a:endParaRPr lang="fr-FR" sz="1050" b="1" i="1" dirty="0"/>
          </a:p>
          <a:p>
            <a:r>
              <a:rPr lang="fr-FR" sz="1050" b="1" i="1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  <a:endParaRPr lang="fr-FR" sz="1050" b="1" i="1" dirty="0"/>
          </a:p>
          <a:p>
            <a:endParaRPr lang="fr-FR" sz="1050" b="1" i="1" dirty="0"/>
          </a:p>
          <a:p>
            <a:endParaRPr lang="fr-FR" sz="1050" b="1" i="1" dirty="0" smtClean="0"/>
          </a:p>
          <a:p>
            <a:endParaRPr lang="fr-FR" sz="105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  <a:p>
            <a:endParaRPr lang="fr-FR" sz="1400" b="1" i="1" dirty="0" smtClean="0"/>
          </a:p>
          <a:p>
            <a:endParaRPr lang="fr-FR" sz="1400" b="1" i="1" dirty="0"/>
          </a:p>
        </p:txBody>
      </p:sp>
    </p:spTree>
    <p:extLst>
      <p:ext uri="{BB962C8B-B14F-4D97-AF65-F5344CB8AC3E}">
        <p14:creationId xmlns:p14="http://schemas.microsoft.com/office/powerpoint/2010/main" val="17204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481</Words>
  <Application>Microsoft Office PowerPoint</Application>
  <PresentationFormat>Affichage à l'écran (4:3)</PresentationFormat>
  <Paragraphs>163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10e concours prévenir et lutter contre l'illettrisme</dc:title>
  <dc:creator>LE RU Fabrice</dc:creator>
  <cp:lastModifiedBy>LE RU Fabrice</cp:lastModifiedBy>
  <cp:revision>63</cp:revision>
  <cp:lastPrinted>2014-07-28T06:13:57Z</cp:lastPrinted>
  <dcterms:created xsi:type="dcterms:W3CDTF">2011-06-16T15:00:35Z</dcterms:created>
  <dcterms:modified xsi:type="dcterms:W3CDTF">2016-09-01T06:43:30Z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