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67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80" r:id="rId5"/>
    <p:sldId id="267" r:id="rId6"/>
    <p:sldId id="279" r:id="rId7"/>
    <p:sldId id="264" r:id="rId8"/>
    <p:sldId id="265" r:id="rId9"/>
    <p:sldId id="266" r:id="rId10"/>
    <p:sldId id="268" r:id="rId11"/>
    <p:sldId id="277" r:id="rId12"/>
    <p:sldId id="273" r:id="rId13"/>
    <p:sldId id="275" r:id="rId14"/>
    <p:sldId id="274" r:id="rId15"/>
    <p:sldId id="281" r:id="rId16"/>
    <p:sldId id="269" r:id="rId17"/>
    <p:sldId id="278" r:id="rId18"/>
    <p:sldId id="270" r:id="rId19"/>
    <p:sldId id="271" r:id="rId20"/>
    <p:sldId id="272" r:id="rId21"/>
    <p:sldId id="283" r:id="rId22"/>
    <p:sldId id="284" r:id="rId23"/>
    <p:sldId id="285" r:id="rId24"/>
    <p:sldId id="286" r:id="rId25"/>
    <p:sldId id="289" r:id="rId26"/>
    <p:sldId id="288" r:id="rId27"/>
    <p:sldId id="287" r:id="rId28"/>
    <p:sldId id="282" r:id="rId29"/>
  </p:sldIdLst>
  <p:sldSz cx="9144000" cy="5143500" type="screen16x9"/>
  <p:notesSz cx="6858000" cy="9144000"/>
  <p:custDataLst>
    <p:tags r:id="rId32"/>
  </p:custDataLst>
  <p:defaultTextStyle>
    <a:defPPr>
      <a:defRPr lang="en-GB"/>
    </a:defPPr>
    <a:lvl1pPr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1pPr>
    <a:lvl2pPr marL="355600" indent="101600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2pPr>
    <a:lvl3pPr marL="712788" indent="2016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3pPr>
    <a:lvl4pPr marL="1068388" indent="3032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4pPr>
    <a:lvl5pPr marL="1425575" indent="403225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 Orange" id="{72A0C14C-6D8C-461B-AE2F-1214D784C8B2}">
          <p14:sldIdLst>
            <p14:sldId id="256"/>
            <p14:sldId id="257"/>
            <p14:sldId id="280"/>
          </p14:sldIdLst>
        </p14:section>
        <p14:section name="exemple de présentation type" id="{F43484D3-9E52-4095-9904-499B263F3701}">
          <p14:sldIdLst>
            <p14:sldId id="267"/>
          </p14:sldIdLst>
        </p14:section>
        <p14:section name="Palette de couleur" id="{940306AE-76D2-4AAC-A312-B653B41623A3}">
          <p14:sldIdLst>
            <p14:sldId id="279"/>
            <p14:sldId id="264"/>
            <p14:sldId id="265"/>
            <p14:sldId id="266"/>
            <p14:sldId id="268"/>
            <p14:sldId id="277"/>
            <p14:sldId id="273"/>
            <p14:sldId id="275"/>
            <p14:sldId id="274"/>
            <p14:sldId id="281"/>
            <p14:sldId id="269"/>
            <p14:sldId id="278"/>
            <p14:sldId id="270"/>
            <p14:sldId id="271"/>
            <p14:sldId id="272"/>
            <p14:sldId id="283"/>
            <p14:sldId id="284"/>
            <p14:sldId id="285"/>
            <p14:sldId id="286"/>
            <p14:sldId id="289"/>
            <p14:sldId id="288"/>
            <p14:sldId id="287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4E6"/>
    <a:srgbClr val="FF99FF"/>
    <a:srgbClr val="8F8F8F"/>
    <a:srgbClr val="595959"/>
    <a:srgbClr val="FF6600"/>
    <a:srgbClr val="FFB4E6"/>
    <a:srgbClr val="000000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5788" autoAdjust="0"/>
    <p:restoredTop sz="95699" autoAdjust="0"/>
  </p:normalViewPr>
  <p:slideViewPr>
    <p:cSldViewPr>
      <p:cViewPr varScale="1">
        <p:scale>
          <a:sx n="99" d="100"/>
          <a:sy n="99" d="100"/>
        </p:scale>
        <p:origin x="-312" y="-84"/>
      </p:cViewPr>
      <p:guideLst>
        <p:guide orient="horz" pos="3029"/>
        <p:guide orient="horz" pos="2603"/>
        <p:guide orient="horz" pos="2816"/>
        <p:guide orient="horz" pos="607"/>
        <p:guide orient="horz" pos="822"/>
        <p:guide orient="horz" pos="2394"/>
        <p:guide orient="horz" pos="1723"/>
        <p:guide orient="horz" pos="1935"/>
        <p:guide orient="horz" pos="216"/>
        <p:guide pos="5550"/>
        <p:guide pos="214"/>
        <p:guide pos="2775"/>
        <p:guide pos="2985"/>
        <p:guide pos="3888"/>
        <p:guide pos="4100"/>
        <p:guide pos="1877"/>
        <p:guide pos="16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824B-B566-4F9E-8E0B-192AC83AB3F4}" type="datetimeFigureOut">
              <a:rPr lang="en-GB" smtClean="0"/>
              <a:pPr/>
              <a:t>06/04/2016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36DA5-BA0A-4CEF-99A9-08EBC7154664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72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712788" rtl="0" fontAlgn="base">
      <a:spcBef>
        <a:spcPct val="30000"/>
      </a:spcBef>
      <a:spcAft>
        <a:spcPct val="0"/>
      </a:spcAft>
      <a:buFont typeface="Wingdings" panose="05000000000000000000" pitchFamily="2" charset="2"/>
      <a:buNone/>
      <a:defRPr sz="900" kern="1200">
        <a:solidFill>
          <a:schemeClr val="tx1"/>
        </a:solidFill>
        <a:latin typeface="Helvetica 75 Bold" panose="020B0804020202020204" pitchFamily="34" charset="0"/>
        <a:ea typeface="ＭＳ Ｐゴシック" pitchFamily="34" charset="-128"/>
        <a:cs typeface="+mn-cs"/>
      </a:defRPr>
    </a:lvl1pPr>
    <a:lvl2pPr marL="1143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2pPr>
    <a:lvl3pPr marL="230188" indent="-115888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3pPr>
    <a:lvl4pPr marL="342900" indent="-112713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4pPr>
    <a:lvl5pPr marL="4572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4192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39725" y="4132263"/>
            <a:ext cx="1873251" cy="682625"/>
            <a:chOff x="339725" y="4132263"/>
            <a:chExt cx="1873251" cy="682625"/>
          </a:xfrm>
        </p:grpSpPr>
        <p:grpSp>
          <p:nvGrpSpPr>
            <p:cNvPr id="45" name="Group 44"/>
            <p:cNvGrpSpPr/>
            <p:nvPr userDrawn="1"/>
          </p:nvGrpSpPr>
          <p:grpSpPr>
            <a:xfrm>
              <a:off x="339725" y="4132263"/>
              <a:ext cx="674688" cy="677863"/>
              <a:chOff x="339725" y="4132263"/>
              <a:chExt cx="674688" cy="677863"/>
            </a:xfrm>
          </p:grpSpPr>
          <p:sp>
            <p:nvSpPr>
              <p:cNvPr id="63" name="Rectangle 7"/>
              <p:cNvSpPr>
                <a:spLocks noChangeArrowheads="1"/>
              </p:cNvSpPr>
              <p:nvPr userDrawn="1"/>
            </p:nvSpPr>
            <p:spPr bwMode="auto">
              <a:xfrm>
                <a:off x="339725" y="4132263"/>
                <a:ext cx="674688" cy="67786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"/>
              <p:cNvSpPr>
                <a:spLocks noEditPoints="1"/>
              </p:cNvSpPr>
              <p:nvPr userDrawn="1"/>
            </p:nvSpPr>
            <p:spPr bwMode="auto">
              <a:xfrm>
                <a:off x="546100" y="4656138"/>
                <a:ext cx="82550" cy="98425"/>
              </a:xfrm>
              <a:custGeom>
                <a:avLst/>
                <a:gdLst>
                  <a:gd name="T0" fmla="*/ 46 w 65"/>
                  <a:gd name="T1" fmla="*/ 69 h 76"/>
                  <a:gd name="T2" fmla="*/ 22 w 65"/>
                  <a:gd name="T3" fmla="*/ 76 h 76"/>
                  <a:gd name="T4" fmla="*/ 0 w 65"/>
                  <a:gd name="T5" fmla="*/ 55 h 76"/>
                  <a:gd name="T6" fmla="*/ 46 w 65"/>
                  <a:gd name="T7" fmla="*/ 26 h 76"/>
                  <a:gd name="T8" fmla="*/ 46 w 65"/>
                  <a:gd name="T9" fmla="*/ 22 h 76"/>
                  <a:gd name="T10" fmla="*/ 35 w 65"/>
                  <a:gd name="T11" fmla="*/ 14 h 76"/>
                  <a:gd name="T12" fmla="*/ 17 w 65"/>
                  <a:gd name="T13" fmla="*/ 22 h 76"/>
                  <a:gd name="T14" fmla="*/ 4 w 65"/>
                  <a:gd name="T15" fmla="*/ 15 h 76"/>
                  <a:gd name="T16" fmla="*/ 35 w 65"/>
                  <a:gd name="T17" fmla="*/ 0 h 76"/>
                  <a:gd name="T18" fmla="*/ 65 w 65"/>
                  <a:gd name="T19" fmla="*/ 22 h 76"/>
                  <a:gd name="T20" fmla="*/ 65 w 65"/>
                  <a:gd name="T21" fmla="*/ 75 h 76"/>
                  <a:gd name="T22" fmla="*/ 48 w 65"/>
                  <a:gd name="T23" fmla="*/ 75 h 76"/>
                  <a:gd name="T24" fmla="*/ 46 w 65"/>
                  <a:gd name="T25" fmla="*/ 69 h 76"/>
                  <a:gd name="T26" fmla="*/ 19 w 65"/>
                  <a:gd name="T27" fmla="*/ 53 h 76"/>
                  <a:gd name="T28" fmla="*/ 28 w 65"/>
                  <a:gd name="T29" fmla="*/ 63 h 76"/>
                  <a:gd name="T30" fmla="*/ 45 w 65"/>
                  <a:gd name="T31" fmla="*/ 55 h 76"/>
                  <a:gd name="T32" fmla="*/ 45 w 65"/>
                  <a:gd name="T33" fmla="*/ 38 h 76"/>
                  <a:gd name="T34" fmla="*/ 19 w 65"/>
                  <a:gd name="T35" fmla="*/ 5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76">
                    <a:moveTo>
                      <a:pt x="46" y="69"/>
                    </a:moveTo>
                    <a:cubicBezTo>
                      <a:pt x="38" y="73"/>
                      <a:pt x="30" y="76"/>
                      <a:pt x="22" y="76"/>
                    </a:cubicBezTo>
                    <a:cubicBezTo>
                      <a:pt x="8" y="76"/>
                      <a:pt x="0" y="67"/>
                      <a:pt x="0" y="55"/>
                    </a:cubicBezTo>
                    <a:cubicBezTo>
                      <a:pt x="0" y="38"/>
                      <a:pt x="15" y="29"/>
                      <a:pt x="46" y="26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17"/>
                      <a:pt x="42" y="14"/>
                      <a:pt x="35" y="14"/>
                    </a:cubicBezTo>
                    <a:cubicBezTo>
                      <a:pt x="27" y="14"/>
                      <a:pt x="21" y="16"/>
                      <a:pt x="17" y="2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5"/>
                      <a:pt x="21" y="0"/>
                      <a:pt x="35" y="0"/>
                    </a:cubicBezTo>
                    <a:cubicBezTo>
                      <a:pt x="54" y="0"/>
                      <a:pt x="65" y="8"/>
                      <a:pt x="65" y="22"/>
                    </a:cubicBezTo>
                    <a:cubicBezTo>
                      <a:pt x="65" y="22"/>
                      <a:pt x="65" y="75"/>
                      <a:pt x="65" y="75"/>
                    </a:cubicBezTo>
                    <a:cubicBezTo>
                      <a:pt x="48" y="75"/>
                      <a:pt x="48" y="75"/>
                      <a:pt x="48" y="75"/>
                    </a:cubicBezTo>
                    <a:lnTo>
                      <a:pt x="46" y="69"/>
                    </a:lnTo>
                    <a:close/>
                    <a:moveTo>
                      <a:pt x="19" y="53"/>
                    </a:moveTo>
                    <a:cubicBezTo>
                      <a:pt x="19" y="58"/>
                      <a:pt x="22" y="63"/>
                      <a:pt x="28" y="63"/>
                    </a:cubicBezTo>
                    <a:cubicBezTo>
                      <a:pt x="34" y="63"/>
                      <a:pt x="40" y="60"/>
                      <a:pt x="45" y="55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27" y="40"/>
                      <a:pt x="19" y="44"/>
                      <a:pt x="1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9"/>
              <p:cNvSpPr>
                <a:spLocks/>
              </p:cNvSpPr>
              <p:nvPr userDrawn="1"/>
            </p:nvSpPr>
            <p:spPr bwMode="auto">
              <a:xfrm>
                <a:off x="647700" y="4656138"/>
                <a:ext cx="85725" cy="96838"/>
              </a:xfrm>
              <a:custGeom>
                <a:avLst/>
                <a:gdLst>
                  <a:gd name="T0" fmla="*/ 0 w 66"/>
                  <a:gd name="T1" fmla="*/ 4 h 75"/>
                  <a:gd name="T2" fmla="*/ 16 w 66"/>
                  <a:gd name="T3" fmla="*/ 2 h 75"/>
                  <a:gd name="T4" fmla="*/ 18 w 66"/>
                  <a:gd name="T5" fmla="*/ 10 h 75"/>
                  <a:gd name="T6" fmla="*/ 43 w 66"/>
                  <a:gd name="T7" fmla="*/ 0 h 75"/>
                  <a:gd name="T8" fmla="*/ 66 w 66"/>
                  <a:gd name="T9" fmla="*/ 24 h 75"/>
                  <a:gd name="T10" fmla="*/ 66 w 66"/>
                  <a:gd name="T11" fmla="*/ 75 h 75"/>
                  <a:gd name="T12" fmla="*/ 46 w 66"/>
                  <a:gd name="T13" fmla="*/ 75 h 75"/>
                  <a:gd name="T14" fmla="*/ 46 w 66"/>
                  <a:gd name="T15" fmla="*/ 27 h 75"/>
                  <a:gd name="T16" fmla="*/ 37 w 66"/>
                  <a:gd name="T17" fmla="*/ 14 h 75"/>
                  <a:gd name="T18" fmla="*/ 19 w 66"/>
                  <a:gd name="T19" fmla="*/ 22 h 75"/>
                  <a:gd name="T20" fmla="*/ 19 w 66"/>
                  <a:gd name="T21" fmla="*/ 75 h 75"/>
                  <a:gd name="T22" fmla="*/ 0 w 66"/>
                  <a:gd name="T23" fmla="*/ 75 h 75"/>
                  <a:gd name="T24" fmla="*/ 0 w 66"/>
                  <a:gd name="T25" fmla="*/ 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5">
                    <a:moveTo>
                      <a:pt x="0" y="4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7" y="4"/>
                      <a:pt x="34" y="0"/>
                      <a:pt x="43" y="0"/>
                    </a:cubicBezTo>
                    <a:cubicBezTo>
                      <a:pt x="58" y="0"/>
                      <a:pt x="66" y="8"/>
                      <a:pt x="66" y="24"/>
                    </a:cubicBezTo>
                    <a:cubicBezTo>
                      <a:pt x="66" y="75"/>
                      <a:pt x="66" y="75"/>
                      <a:pt x="66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18"/>
                      <a:pt x="44" y="14"/>
                      <a:pt x="37" y="14"/>
                    </a:cubicBezTo>
                    <a:cubicBezTo>
                      <a:pt x="31" y="14"/>
                      <a:pt x="26" y="17"/>
                      <a:pt x="19" y="22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0"/>
              <p:cNvSpPr>
                <a:spLocks noEditPoints="1"/>
              </p:cNvSpPr>
              <p:nvPr userDrawn="1"/>
            </p:nvSpPr>
            <p:spPr bwMode="auto">
              <a:xfrm>
                <a:off x="852488" y="4656138"/>
                <a:ext cx="87313" cy="98425"/>
              </a:xfrm>
              <a:custGeom>
                <a:avLst/>
                <a:gdLst>
                  <a:gd name="T0" fmla="*/ 34 w 67"/>
                  <a:gd name="T1" fmla="*/ 76 h 76"/>
                  <a:gd name="T2" fmla="*/ 0 w 67"/>
                  <a:gd name="T3" fmla="*/ 38 h 76"/>
                  <a:gd name="T4" fmla="*/ 34 w 67"/>
                  <a:gd name="T5" fmla="*/ 0 h 76"/>
                  <a:gd name="T6" fmla="*/ 67 w 67"/>
                  <a:gd name="T7" fmla="*/ 37 h 76"/>
                  <a:gd name="T8" fmla="*/ 67 w 67"/>
                  <a:gd name="T9" fmla="*/ 41 h 76"/>
                  <a:gd name="T10" fmla="*/ 19 w 67"/>
                  <a:gd name="T11" fmla="*/ 41 h 76"/>
                  <a:gd name="T12" fmla="*/ 36 w 67"/>
                  <a:gd name="T13" fmla="*/ 62 h 76"/>
                  <a:gd name="T14" fmla="*/ 52 w 67"/>
                  <a:gd name="T15" fmla="*/ 53 h 76"/>
                  <a:gd name="T16" fmla="*/ 67 w 67"/>
                  <a:gd name="T17" fmla="*/ 60 h 76"/>
                  <a:gd name="T18" fmla="*/ 34 w 67"/>
                  <a:gd name="T19" fmla="*/ 76 h 76"/>
                  <a:gd name="T20" fmla="*/ 49 w 67"/>
                  <a:gd name="T21" fmla="*/ 29 h 76"/>
                  <a:gd name="T22" fmla="*/ 34 w 67"/>
                  <a:gd name="T23" fmla="*/ 13 h 76"/>
                  <a:gd name="T24" fmla="*/ 19 w 67"/>
                  <a:gd name="T25" fmla="*/ 29 h 76"/>
                  <a:gd name="T26" fmla="*/ 49 w 67"/>
                  <a:gd name="T27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76">
                    <a:moveTo>
                      <a:pt x="34" y="76"/>
                    </a:moveTo>
                    <a:cubicBezTo>
                      <a:pt x="13" y="76"/>
                      <a:pt x="0" y="62"/>
                      <a:pt x="0" y="38"/>
                    </a:cubicBezTo>
                    <a:cubicBezTo>
                      <a:pt x="0" y="14"/>
                      <a:pt x="13" y="0"/>
                      <a:pt x="34" y="0"/>
                    </a:cubicBezTo>
                    <a:cubicBezTo>
                      <a:pt x="55" y="0"/>
                      <a:pt x="67" y="14"/>
                      <a:pt x="67" y="37"/>
                    </a:cubicBezTo>
                    <a:cubicBezTo>
                      <a:pt x="67" y="39"/>
                      <a:pt x="67" y="40"/>
                      <a:pt x="67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55"/>
                      <a:pt x="24" y="62"/>
                      <a:pt x="36" y="62"/>
                    </a:cubicBezTo>
                    <a:cubicBezTo>
                      <a:pt x="43" y="62"/>
                      <a:pt x="48" y="59"/>
                      <a:pt x="52" y="53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0" y="71"/>
                      <a:pt x="49" y="76"/>
                      <a:pt x="34" y="76"/>
                    </a:cubicBezTo>
                    <a:close/>
                    <a:moveTo>
                      <a:pt x="49" y="29"/>
                    </a:moveTo>
                    <a:cubicBezTo>
                      <a:pt x="49" y="19"/>
                      <a:pt x="43" y="13"/>
                      <a:pt x="34" y="13"/>
                    </a:cubicBezTo>
                    <a:cubicBezTo>
                      <a:pt x="25" y="13"/>
                      <a:pt x="20" y="19"/>
                      <a:pt x="19" y="29"/>
                    </a:cubicBezTo>
                    <a:lnTo>
                      <a:pt x="49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1"/>
              <p:cNvSpPr>
                <a:spLocks noEditPoints="1"/>
              </p:cNvSpPr>
              <p:nvPr userDrawn="1"/>
            </p:nvSpPr>
            <p:spPr bwMode="auto">
              <a:xfrm>
                <a:off x="376238" y="4656138"/>
                <a:ext cx="93663" cy="100013"/>
              </a:xfrm>
              <a:custGeom>
                <a:avLst/>
                <a:gdLst>
                  <a:gd name="T0" fmla="*/ 36 w 73"/>
                  <a:gd name="T1" fmla="*/ 77 h 77"/>
                  <a:gd name="T2" fmla="*/ 0 w 73"/>
                  <a:gd name="T3" fmla="*/ 38 h 77"/>
                  <a:gd name="T4" fmla="*/ 36 w 73"/>
                  <a:gd name="T5" fmla="*/ 0 h 77"/>
                  <a:gd name="T6" fmla="*/ 73 w 73"/>
                  <a:gd name="T7" fmla="*/ 38 h 77"/>
                  <a:gd name="T8" fmla="*/ 36 w 73"/>
                  <a:gd name="T9" fmla="*/ 77 h 77"/>
                  <a:gd name="T10" fmla="*/ 36 w 73"/>
                  <a:gd name="T11" fmla="*/ 16 h 77"/>
                  <a:gd name="T12" fmla="*/ 19 w 73"/>
                  <a:gd name="T13" fmla="*/ 38 h 77"/>
                  <a:gd name="T14" fmla="*/ 36 w 73"/>
                  <a:gd name="T15" fmla="*/ 61 h 77"/>
                  <a:gd name="T16" fmla="*/ 53 w 73"/>
                  <a:gd name="T17" fmla="*/ 38 h 77"/>
                  <a:gd name="T18" fmla="*/ 36 w 73"/>
                  <a:gd name="T19" fmla="*/ 1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77">
                    <a:moveTo>
                      <a:pt x="36" y="77"/>
                    </a:moveTo>
                    <a:cubicBezTo>
                      <a:pt x="17" y="77"/>
                      <a:pt x="0" y="65"/>
                      <a:pt x="0" y="38"/>
                    </a:cubicBezTo>
                    <a:cubicBezTo>
                      <a:pt x="0" y="12"/>
                      <a:pt x="17" y="0"/>
                      <a:pt x="36" y="0"/>
                    </a:cubicBezTo>
                    <a:cubicBezTo>
                      <a:pt x="55" y="0"/>
                      <a:pt x="73" y="12"/>
                      <a:pt x="73" y="38"/>
                    </a:cubicBezTo>
                    <a:cubicBezTo>
                      <a:pt x="73" y="65"/>
                      <a:pt x="55" y="77"/>
                      <a:pt x="36" y="77"/>
                    </a:cubicBezTo>
                    <a:close/>
                    <a:moveTo>
                      <a:pt x="36" y="16"/>
                    </a:moveTo>
                    <a:cubicBezTo>
                      <a:pt x="22" y="16"/>
                      <a:pt x="19" y="29"/>
                      <a:pt x="19" y="38"/>
                    </a:cubicBezTo>
                    <a:cubicBezTo>
                      <a:pt x="19" y="48"/>
                      <a:pt x="22" y="61"/>
                      <a:pt x="36" y="61"/>
                    </a:cubicBezTo>
                    <a:cubicBezTo>
                      <a:pt x="51" y="61"/>
                      <a:pt x="53" y="48"/>
                      <a:pt x="53" y="38"/>
                    </a:cubicBezTo>
                    <a:cubicBezTo>
                      <a:pt x="53" y="29"/>
                      <a:pt x="51" y="16"/>
                      <a:pt x="3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2"/>
              <p:cNvSpPr>
                <a:spLocks/>
              </p:cNvSpPr>
              <p:nvPr userDrawn="1"/>
            </p:nvSpPr>
            <p:spPr bwMode="auto">
              <a:xfrm>
                <a:off x="485775" y="4656138"/>
                <a:ext cx="53975" cy="96838"/>
              </a:xfrm>
              <a:custGeom>
                <a:avLst/>
                <a:gdLst>
                  <a:gd name="T0" fmla="*/ 0 w 41"/>
                  <a:gd name="T1" fmla="*/ 2 h 75"/>
                  <a:gd name="T2" fmla="*/ 18 w 41"/>
                  <a:gd name="T3" fmla="*/ 2 h 75"/>
                  <a:gd name="T4" fmla="*/ 18 w 41"/>
                  <a:gd name="T5" fmla="*/ 10 h 75"/>
                  <a:gd name="T6" fmla="*/ 38 w 41"/>
                  <a:gd name="T7" fmla="*/ 0 h 75"/>
                  <a:gd name="T8" fmla="*/ 41 w 41"/>
                  <a:gd name="T9" fmla="*/ 0 h 75"/>
                  <a:gd name="T10" fmla="*/ 41 w 41"/>
                  <a:gd name="T11" fmla="*/ 18 h 75"/>
                  <a:gd name="T12" fmla="*/ 40 w 41"/>
                  <a:gd name="T13" fmla="*/ 18 h 75"/>
                  <a:gd name="T14" fmla="*/ 19 w 41"/>
                  <a:gd name="T15" fmla="*/ 26 h 75"/>
                  <a:gd name="T16" fmla="*/ 19 w 41"/>
                  <a:gd name="T17" fmla="*/ 75 h 75"/>
                  <a:gd name="T18" fmla="*/ 0 w 41"/>
                  <a:gd name="T19" fmla="*/ 75 h 75"/>
                  <a:gd name="T20" fmla="*/ 0 w 41"/>
                  <a:gd name="T21" fmla="*/ 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75">
                    <a:moveTo>
                      <a:pt x="0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2" y="6"/>
                      <a:pt x="30" y="0"/>
                      <a:pt x="38" y="0"/>
                    </a:cubicBezTo>
                    <a:cubicBezTo>
                      <a:pt x="39" y="0"/>
                      <a:pt x="40" y="0"/>
                      <a:pt x="41" y="0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1" y="18"/>
                      <a:pt x="22" y="20"/>
                      <a:pt x="19" y="26"/>
                    </a:cubicBezTo>
                    <a:cubicBezTo>
                      <a:pt x="19" y="75"/>
                      <a:pt x="19" y="75"/>
                      <a:pt x="19" y="75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3"/>
              <p:cNvSpPr>
                <a:spLocks noEditPoints="1"/>
              </p:cNvSpPr>
              <p:nvPr userDrawn="1"/>
            </p:nvSpPr>
            <p:spPr bwMode="auto">
              <a:xfrm>
                <a:off x="749300" y="4656138"/>
                <a:ext cx="88900" cy="133350"/>
              </a:xfrm>
              <a:custGeom>
                <a:avLst/>
                <a:gdLst>
                  <a:gd name="T0" fmla="*/ 34 w 68"/>
                  <a:gd name="T1" fmla="*/ 59 h 103"/>
                  <a:gd name="T2" fmla="*/ 50 w 68"/>
                  <a:gd name="T3" fmla="*/ 35 h 103"/>
                  <a:gd name="T4" fmla="*/ 34 w 68"/>
                  <a:gd name="T5" fmla="*/ 14 h 103"/>
                  <a:gd name="T6" fmla="*/ 19 w 68"/>
                  <a:gd name="T7" fmla="*/ 35 h 103"/>
                  <a:gd name="T8" fmla="*/ 34 w 68"/>
                  <a:gd name="T9" fmla="*/ 59 h 103"/>
                  <a:gd name="T10" fmla="*/ 68 w 68"/>
                  <a:gd name="T11" fmla="*/ 1 h 103"/>
                  <a:gd name="T12" fmla="*/ 68 w 68"/>
                  <a:gd name="T13" fmla="*/ 71 h 103"/>
                  <a:gd name="T14" fmla="*/ 32 w 68"/>
                  <a:gd name="T15" fmla="*/ 103 h 103"/>
                  <a:gd name="T16" fmla="*/ 2 w 68"/>
                  <a:gd name="T17" fmla="*/ 85 h 103"/>
                  <a:gd name="T18" fmla="*/ 21 w 68"/>
                  <a:gd name="T19" fmla="*/ 82 h 103"/>
                  <a:gd name="T20" fmla="*/ 35 w 68"/>
                  <a:gd name="T21" fmla="*/ 89 h 103"/>
                  <a:gd name="T22" fmla="*/ 49 w 68"/>
                  <a:gd name="T23" fmla="*/ 73 h 103"/>
                  <a:gd name="T24" fmla="*/ 49 w 68"/>
                  <a:gd name="T25" fmla="*/ 65 h 103"/>
                  <a:gd name="T26" fmla="*/ 49 w 68"/>
                  <a:gd name="T27" fmla="*/ 64 h 103"/>
                  <a:gd name="T28" fmla="*/ 30 w 68"/>
                  <a:gd name="T29" fmla="*/ 75 h 103"/>
                  <a:gd name="T30" fmla="*/ 0 w 68"/>
                  <a:gd name="T31" fmla="*/ 38 h 103"/>
                  <a:gd name="T32" fmla="*/ 29 w 68"/>
                  <a:gd name="T33" fmla="*/ 0 h 103"/>
                  <a:gd name="T34" fmla="*/ 50 w 68"/>
                  <a:gd name="T35" fmla="*/ 10 h 103"/>
                  <a:gd name="T36" fmla="*/ 50 w 68"/>
                  <a:gd name="T37" fmla="*/ 10 h 103"/>
                  <a:gd name="T38" fmla="*/ 52 w 68"/>
                  <a:gd name="T39" fmla="*/ 1 h 103"/>
                  <a:gd name="T40" fmla="*/ 68 w 68"/>
                  <a:gd name="T41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103">
                    <a:moveTo>
                      <a:pt x="34" y="59"/>
                    </a:moveTo>
                    <a:cubicBezTo>
                      <a:pt x="48" y="59"/>
                      <a:pt x="50" y="44"/>
                      <a:pt x="50" y="35"/>
                    </a:cubicBezTo>
                    <a:cubicBezTo>
                      <a:pt x="50" y="23"/>
                      <a:pt x="44" y="14"/>
                      <a:pt x="34" y="14"/>
                    </a:cubicBezTo>
                    <a:cubicBezTo>
                      <a:pt x="27" y="14"/>
                      <a:pt x="19" y="19"/>
                      <a:pt x="19" y="35"/>
                    </a:cubicBezTo>
                    <a:cubicBezTo>
                      <a:pt x="19" y="44"/>
                      <a:pt x="20" y="59"/>
                      <a:pt x="34" y="59"/>
                    </a:cubicBezTo>
                    <a:close/>
                    <a:moveTo>
                      <a:pt x="68" y="1"/>
                    </a:move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83"/>
                      <a:pt x="67" y="103"/>
                      <a:pt x="32" y="103"/>
                    </a:cubicBezTo>
                    <a:cubicBezTo>
                      <a:pt x="18" y="103"/>
                      <a:pt x="5" y="98"/>
                      <a:pt x="2" y="85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6"/>
                      <a:pt x="24" y="89"/>
                      <a:pt x="35" y="89"/>
                    </a:cubicBezTo>
                    <a:cubicBezTo>
                      <a:pt x="45" y="89"/>
                      <a:pt x="49" y="84"/>
                      <a:pt x="49" y="73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6" y="70"/>
                      <a:pt x="41" y="75"/>
                      <a:pt x="30" y="75"/>
                    </a:cubicBezTo>
                    <a:cubicBezTo>
                      <a:pt x="13" y="75"/>
                      <a:pt x="0" y="63"/>
                      <a:pt x="0" y="38"/>
                    </a:cubicBezTo>
                    <a:cubicBezTo>
                      <a:pt x="0" y="14"/>
                      <a:pt x="14" y="0"/>
                      <a:pt x="29" y="0"/>
                    </a:cubicBezTo>
                    <a:cubicBezTo>
                      <a:pt x="44" y="0"/>
                      <a:pt x="49" y="7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2" y="1"/>
                      <a:pt x="52" y="1"/>
                      <a:pt x="52" y="1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"/>
              <p:cNvSpPr>
                <a:spLocks noEditPoints="1"/>
              </p:cNvSpPr>
              <p:nvPr userDrawn="1"/>
            </p:nvSpPr>
            <p:spPr bwMode="auto">
              <a:xfrm>
                <a:off x="925513" y="4622801"/>
                <a:ext cx="65088" cy="30163"/>
              </a:xfrm>
              <a:custGeom>
                <a:avLst/>
                <a:gdLst>
                  <a:gd name="T0" fmla="*/ 15 w 41"/>
                  <a:gd name="T1" fmla="*/ 2 h 19"/>
                  <a:gd name="T2" fmla="*/ 9 w 41"/>
                  <a:gd name="T3" fmla="*/ 2 h 19"/>
                  <a:gd name="T4" fmla="*/ 9 w 41"/>
                  <a:gd name="T5" fmla="*/ 19 h 19"/>
                  <a:gd name="T6" fmla="*/ 5 w 41"/>
                  <a:gd name="T7" fmla="*/ 19 h 19"/>
                  <a:gd name="T8" fmla="*/ 5 w 41"/>
                  <a:gd name="T9" fmla="*/ 2 h 19"/>
                  <a:gd name="T10" fmla="*/ 0 w 41"/>
                  <a:gd name="T11" fmla="*/ 2 h 19"/>
                  <a:gd name="T12" fmla="*/ 0 w 41"/>
                  <a:gd name="T13" fmla="*/ 0 h 19"/>
                  <a:gd name="T14" fmla="*/ 15 w 41"/>
                  <a:gd name="T15" fmla="*/ 0 h 19"/>
                  <a:gd name="T16" fmla="*/ 15 w 41"/>
                  <a:gd name="T17" fmla="*/ 2 h 19"/>
                  <a:gd name="T18" fmla="*/ 41 w 41"/>
                  <a:gd name="T19" fmla="*/ 19 h 19"/>
                  <a:gd name="T20" fmla="*/ 38 w 41"/>
                  <a:gd name="T21" fmla="*/ 19 h 19"/>
                  <a:gd name="T22" fmla="*/ 38 w 41"/>
                  <a:gd name="T23" fmla="*/ 3 h 19"/>
                  <a:gd name="T24" fmla="*/ 37 w 41"/>
                  <a:gd name="T25" fmla="*/ 3 h 19"/>
                  <a:gd name="T26" fmla="*/ 31 w 41"/>
                  <a:gd name="T27" fmla="*/ 19 h 19"/>
                  <a:gd name="T28" fmla="*/ 29 w 41"/>
                  <a:gd name="T29" fmla="*/ 19 h 19"/>
                  <a:gd name="T30" fmla="*/ 22 w 41"/>
                  <a:gd name="T31" fmla="*/ 3 h 19"/>
                  <a:gd name="T32" fmla="*/ 22 w 41"/>
                  <a:gd name="T33" fmla="*/ 3 h 19"/>
                  <a:gd name="T34" fmla="*/ 22 w 41"/>
                  <a:gd name="T35" fmla="*/ 19 h 19"/>
                  <a:gd name="T36" fmla="*/ 19 w 41"/>
                  <a:gd name="T37" fmla="*/ 19 h 19"/>
                  <a:gd name="T38" fmla="*/ 19 w 41"/>
                  <a:gd name="T39" fmla="*/ 0 h 19"/>
                  <a:gd name="T40" fmla="*/ 24 w 41"/>
                  <a:gd name="T41" fmla="*/ 0 h 19"/>
                  <a:gd name="T42" fmla="*/ 30 w 41"/>
                  <a:gd name="T43" fmla="*/ 15 h 19"/>
                  <a:gd name="T44" fmla="*/ 35 w 41"/>
                  <a:gd name="T45" fmla="*/ 0 h 19"/>
                  <a:gd name="T46" fmla="*/ 41 w 41"/>
                  <a:gd name="T47" fmla="*/ 0 h 19"/>
                  <a:gd name="T48" fmla="*/ 41 w 41"/>
                  <a:gd name="T4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19">
                    <a:moveTo>
                      <a:pt x="15" y="2"/>
                    </a:moveTo>
                    <a:lnTo>
                      <a:pt x="9" y="2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  <a:moveTo>
                      <a:pt x="41" y="19"/>
                    </a:moveTo>
                    <a:lnTo>
                      <a:pt x="38" y="19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19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1173163" y="4383088"/>
              <a:ext cx="1039813" cy="431800"/>
              <a:chOff x="1173163" y="4383088"/>
              <a:chExt cx="1039813" cy="431800"/>
            </a:xfrm>
            <a:solidFill>
              <a:schemeClr val="bg1"/>
            </a:solidFill>
          </p:grpSpPr>
          <p:sp>
            <p:nvSpPr>
              <p:cNvPr id="47" name="Freeform 15"/>
              <p:cNvSpPr>
                <a:spLocks noEditPoints="1"/>
              </p:cNvSpPr>
              <p:nvPr userDrawn="1"/>
            </p:nvSpPr>
            <p:spPr bwMode="auto">
              <a:xfrm>
                <a:off x="1184275" y="4383088"/>
                <a:ext cx="149225" cy="177800"/>
              </a:xfrm>
              <a:custGeom>
                <a:avLst/>
                <a:gdLst>
                  <a:gd name="T0" fmla="*/ 65 w 116"/>
                  <a:gd name="T1" fmla="*/ 0 h 138"/>
                  <a:gd name="T2" fmla="*/ 83 w 116"/>
                  <a:gd name="T3" fmla="*/ 2 h 138"/>
                  <a:gd name="T4" fmla="*/ 97 w 116"/>
                  <a:gd name="T5" fmla="*/ 7 h 138"/>
                  <a:gd name="T6" fmla="*/ 106 w 116"/>
                  <a:gd name="T7" fmla="*/ 18 h 138"/>
                  <a:gd name="T8" fmla="*/ 109 w 116"/>
                  <a:gd name="T9" fmla="*/ 34 h 138"/>
                  <a:gd name="T10" fmla="*/ 104 w 116"/>
                  <a:gd name="T11" fmla="*/ 52 h 138"/>
                  <a:gd name="T12" fmla="*/ 90 w 116"/>
                  <a:gd name="T13" fmla="*/ 63 h 138"/>
                  <a:gd name="T14" fmla="*/ 109 w 116"/>
                  <a:gd name="T15" fmla="*/ 76 h 138"/>
                  <a:gd name="T16" fmla="*/ 116 w 116"/>
                  <a:gd name="T17" fmla="*/ 98 h 138"/>
                  <a:gd name="T18" fmla="*/ 112 w 116"/>
                  <a:gd name="T19" fmla="*/ 116 h 138"/>
                  <a:gd name="T20" fmla="*/ 101 w 116"/>
                  <a:gd name="T21" fmla="*/ 129 h 138"/>
                  <a:gd name="T22" fmla="*/ 85 w 116"/>
                  <a:gd name="T23" fmla="*/ 136 h 138"/>
                  <a:gd name="T24" fmla="*/ 67 w 116"/>
                  <a:gd name="T25" fmla="*/ 138 h 138"/>
                  <a:gd name="T26" fmla="*/ 0 w 116"/>
                  <a:gd name="T27" fmla="*/ 138 h 138"/>
                  <a:gd name="T28" fmla="*/ 0 w 116"/>
                  <a:gd name="T29" fmla="*/ 0 h 138"/>
                  <a:gd name="T30" fmla="*/ 65 w 116"/>
                  <a:gd name="T31" fmla="*/ 0 h 138"/>
                  <a:gd name="T32" fmla="*/ 61 w 116"/>
                  <a:gd name="T33" fmla="*/ 56 h 138"/>
                  <a:gd name="T34" fmla="*/ 74 w 116"/>
                  <a:gd name="T35" fmla="*/ 52 h 138"/>
                  <a:gd name="T36" fmla="*/ 80 w 116"/>
                  <a:gd name="T37" fmla="*/ 39 h 138"/>
                  <a:gd name="T38" fmla="*/ 78 w 116"/>
                  <a:gd name="T39" fmla="*/ 32 h 138"/>
                  <a:gd name="T40" fmla="*/ 73 w 116"/>
                  <a:gd name="T41" fmla="*/ 27 h 138"/>
                  <a:gd name="T42" fmla="*/ 67 w 116"/>
                  <a:gd name="T43" fmla="*/ 24 h 138"/>
                  <a:gd name="T44" fmla="*/ 59 w 116"/>
                  <a:gd name="T45" fmla="*/ 24 h 138"/>
                  <a:gd name="T46" fmla="*/ 30 w 116"/>
                  <a:gd name="T47" fmla="*/ 24 h 138"/>
                  <a:gd name="T48" fmla="*/ 30 w 116"/>
                  <a:gd name="T49" fmla="*/ 56 h 138"/>
                  <a:gd name="T50" fmla="*/ 61 w 116"/>
                  <a:gd name="T51" fmla="*/ 56 h 138"/>
                  <a:gd name="T52" fmla="*/ 63 w 116"/>
                  <a:gd name="T53" fmla="*/ 115 h 138"/>
                  <a:gd name="T54" fmla="*/ 71 w 116"/>
                  <a:gd name="T55" fmla="*/ 114 h 138"/>
                  <a:gd name="T56" fmla="*/ 78 w 116"/>
                  <a:gd name="T57" fmla="*/ 111 h 138"/>
                  <a:gd name="T58" fmla="*/ 83 w 116"/>
                  <a:gd name="T59" fmla="*/ 105 h 138"/>
                  <a:gd name="T60" fmla="*/ 85 w 116"/>
                  <a:gd name="T61" fmla="*/ 96 h 138"/>
                  <a:gd name="T62" fmla="*/ 79 w 116"/>
                  <a:gd name="T63" fmla="*/ 81 h 138"/>
                  <a:gd name="T64" fmla="*/ 63 w 116"/>
                  <a:gd name="T65" fmla="*/ 77 h 138"/>
                  <a:gd name="T66" fmla="*/ 30 w 116"/>
                  <a:gd name="T67" fmla="*/ 77 h 138"/>
                  <a:gd name="T68" fmla="*/ 30 w 116"/>
                  <a:gd name="T69" fmla="*/ 115 h 138"/>
                  <a:gd name="T70" fmla="*/ 63 w 116"/>
                  <a:gd name="T71" fmla="*/ 11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6" h="138">
                    <a:moveTo>
                      <a:pt x="65" y="0"/>
                    </a:moveTo>
                    <a:cubicBezTo>
                      <a:pt x="72" y="0"/>
                      <a:pt x="78" y="1"/>
                      <a:pt x="83" y="2"/>
                    </a:cubicBezTo>
                    <a:cubicBezTo>
                      <a:pt x="88" y="3"/>
                      <a:pt x="93" y="5"/>
                      <a:pt x="97" y="7"/>
                    </a:cubicBezTo>
                    <a:cubicBezTo>
                      <a:pt x="101" y="10"/>
                      <a:pt x="104" y="14"/>
                      <a:pt x="106" y="18"/>
                    </a:cubicBezTo>
                    <a:cubicBezTo>
                      <a:pt x="108" y="22"/>
                      <a:pt x="109" y="28"/>
                      <a:pt x="109" y="34"/>
                    </a:cubicBezTo>
                    <a:cubicBezTo>
                      <a:pt x="109" y="41"/>
                      <a:pt x="107" y="47"/>
                      <a:pt x="104" y="52"/>
                    </a:cubicBezTo>
                    <a:cubicBezTo>
                      <a:pt x="101" y="56"/>
                      <a:pt x="96" y="60"/>
                      <a:pt x="90" y="63"/>
                    </a:cubicBezTo>
                    <a:cubicBezTo>
                      <a:pt x="99" y="66"/>
                      <a:pt x="105" y="70"/>
                      <a:pt x="109" y="76"/>
                    </a:cubicBezTo>
                    <a:cubicBezTo>
                      <a:pt x="114" y="82"/>
                      <a:pt x="116" y="89"/>
                      <a:pt x="116" y="98"/>
                    </a:cubicBezTo>
                    <a:cubicBezTo>
                      <a:pt x="116" y="105"/>
                      <a:pt x="114" y="111"/>
                      <a:pt x="112" y="116"/>
                    </a:cubicBezTo>
                    <a:cubicBezTo>
                      <a:pt x="109" y="121"/>
                      <a:pt x="105" y="126"/>
                      <a:pt x="101" y="129"/>
                    </a:cubicBezTo>
                    <a:cubicBezTo>
                      <a:pt x="96" y="132"/>
                      <a:pt x="91" y="134"/>
                      <a:pt x="85" y="136"/>
                    </a:cubicBezTo>
                    <a:cubicBezTo>
                      <a:pt x="79" y="137"/>
                      <a:pt x="73" y="138"/>
                      <a:pt x="67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5" y="0"/>
                    </a:lnTo>
                    <a:close/>
                    <a:moveTo>
                      <a:pt x="61" y="56"/>
                    </a:moveTo>
                    <a:cubicBezTo>
                      <a:pt x="66" y="56"/>
                      <a:pt x="71" y="55"/>
                      <a:pt x="74" y="52"/>
                    </a:cubicBezTo>
                    <a:cubicBezTo>
                      <a:pt x="78" y="49"/>
                      <a:pt x="80" y="45"/>
                      <a:pt x="80" y="39"/>
                    </a:cubicBezTo>
                    <a:cubicBezTo>
                      <a:pt x="80" y="36"/>
                      <a:pt x="79" y="34"/>
                      <a:pt x="78" y="32"/>
                    </a:cubicBezTo>
                    <a:cubicBezTo>
                      <a:pt x="77" y="29"/>
                      <a:pt x="75" y="28"/>
                      <a:pt x="73" y="27"/>
                    </a:cubicBezTo>
                    <a:cubicBezTo>
                      <a:pt x="71" y="26"/>
                      <a:pt x="69" y="25"/>
                      <a:pt x="67" y="24"/>
                    </a:cubicBezTo>
                    <a:cubicBezTo>
                      <a:pt x="64" y="24"/>
                      <a:pt x="61" y="24"/>
                      <a:pt x="5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56"/>
                      <a:pt x="30" y="56"/>
                      <a:pt x="30" y="56"/>
                    </a:cubicBezTo>
                    <a:lnTo>
                      <a:pt x="61" y="56"/>
                    </a:lnTo>
                    <a:close/>
                    <a:moveTo>
                      <a:pt x="63" y="115"/>
                    </a:moveTo>
                    <a:cubicBezTo>
                      <a:pt x="66" y="115"/>
                      <a:pt x="69" y="114"/>
                      <a:pt x="71" y="114"/>
                    </a:cubicBezTo>
                    <a:cubicBezTo>
                      <a:pt x="74" y="113"/>
                      <a:pt x="76" y="112"/>
                      <a:pt x="78" y="111"/>
                    </a:cubicBezTo>
                    <a:cubicBezTo>
                      <a:pt x="81" y="109"/>
                      <a:pt x="82" y="108"/>
                      <a:pt x="83" y="105"/>
                    </a:cubicBezTo>
                    <a:cubicBezTo>
                      <a:pt x="85" y="103"/>
                      <a:pt x="85" y="100"/>
                      <a:pt x="85" y="96"/>
                    </a:cubicBezTo>
                    <a:cubicBezTo>
                      <a:pt x="85" y="89"/>
                      <a:pt x="83" y="84"/>
                      <a:pt x="79" y="81"/>
                    </a:cubicBezTo>
                    <a:cubicBezTo>
                      <a:pt x="75" y="78"/>
                      <a:pt x="70" y="77"/>
                      <a:pt x="63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115"/>
                      <a:pt x="30" y="115"/>
                      <a:pt x="30" y="115"/>
                    </a:cubicBezTo>
                    <a:lnTo>
                      <a:pt x="63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6"/>
              <p:cNvSpPr>
                <a:spLocks/>
              </p:cNvSpPr>
              <p:nvPr userDrawn="1"/>
            </p:nvSpPr>
            <p:spPr bwMode="auto">
              <a:xfrm>
                <a:off x="1352550" y="4432301"/>
                <a:ext cx="120650" cy="131763"/>
              </a:xfrm>
              <a:custGeom>
                <a:avLst/>
                <a:gdLst>
                  <a:gd name="T0" fmla="*/ 68 w 94"/>
                  <a:gd name="T1" fmla="*/ 100 h 103"/>
                  <a:gd name="T2" fmla="*/ 68 w 94"/>
                  <a:gd name="T3" fmla="*/ 86 h 103"/>
                  <a:gd name="T4" fmla="*/ 67 w 94"/>
                  <a:gd name="T5" fmla="*/ 86 h 103"/>
                  <a:gd name="T6" fmla="*/ 53 w 94"/>
                  <a:gd name="T7" fmla="*/ 99 h 103"/>
                  <a:gd name="T8" fmla="*/ 36 w 94"/>
                  <a:gd name="T9" fmla="*/ 103 h 103"/>
                  <a:gd name="T10" fmla="*/ 18 w 94"/>
                  <a:gd name="T11" fmla="*/ 100 h 103"/>
                  <a:gd name="T12" fmla="*/ 7 w 94"/>
                  <a:gd name="T13" fmla="*/ 92 h 103"/>
                  <a:gd name="T14" fmla="*/ 1 w 94"/>
                  <a:gd name="T15" fmla="*/ 79 h 103"/>
                  <a:gd name="T16" fmla="*/ 0 w 94"/>
                  <a:gd name="T17" fmla="*/ 62 h 103"/>
                  <a:gd name="T18" fmla="*/ 0 w 94"/>
                  <a:gd name="T19" fmla="*/ 0 h 103"/>
                  <a:gd name="T20" fmla="*/ 27 w 94"/>
                  <a:gd name="T21" fmla="*/ 0 h 103"/>
                  <a:gd name="T22" fmla="*/ 27 w 94"/>
                  <a:gd name="T23" fmla="*/ 57 h 103"/>
                  <a:gd name="T24" fmla="*/ 31 w 94"/>
                  <a:gd name="T25" fmla="*/ 75 h 103"/>
                  <a:gd name="T26" fmla="*/ 45 w 94"/>
                  <a:gd name="T27" fmla="*/ 81 h 103"/>
                  <a:gd name="T28" fmla="*/ 61 w 94"/>
                  <a:gd name="T29" fmla="*/ 75 h 103"/>
                  <a:gd name="T30" fmla="*/ 66 w 94"/>
                  <a:gd name="T31" fmla="*/ 53 h 103"/>
                  <a:gd name="T32" fmla="*/ 66 w 94"/>
                  <a:gd name="T33" fmla="*/ 0 h 103"/>
                  <a:gd name="T34" fmla="*/ 94 w 94"/>
                  <a:gd name="T35" fmla="*/ 0 h 103"/>
                  <a:gd name="T36" fmla="*/ 94 w 94"/>
                  <a:gd name="T37" fmla="*/ 100 h 103"/>
                  <a:gd name="T38" fmla="*/ 68 w 94"/>
                  <a:gd name="T39" fmla="*/ 10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68" y="100"/>
                    </a:moveTo>
                    <a:cubicBezTo>
                      <a:pt x="68" y="86"/>
                      <a:pt x="68" y="86"/>
                      <a:pt x="68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4" y="92"/>
                      <a:pt x="59" y="96"/>
                      <a:pt x="53" y="99"/>
                    </a:cubicBezTo>
                    <a:cubicBezTo>
                      <a:pt x="48" y="101"/>
                      <a:pt x="42" y="103"/>
                      <a:pt x="36" y="103"/>
                    </a:cubicBezTo>
                    <a:cubicBezTo>
                      <a:pt x="29" y="103"/>
                      <a:pt x="23" y="102"/>
                      <a:pt x="18" y="100"/>
                    </a:cubicBezTo>
                    <a:cubicBezTo>
                      <a:pt x="14" y="98"/>
                      <a:pt x="10" y="95"/>
                      <a:pt x="7" y="92"/>
                    </a:cubicBezTo>
                    <a:cubicBezTo>
                      <a:pt x="4" y="88"/>
                      <a:pt x="3" y="84"/>
                      <a:pt x="1" y="79"/>
                    </a:cubicBezTo>
                    <a:cubicBezTo>
                      <a:pt x="0" y="74"/>
                      <a:pt x="0" y="68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65"/>
                      <a:pt x="29" y="71"/>
                      <a:pt x="31" y="75"/>
                    </a:cubicBezTo>
                    <a:cubicBezTo>
                      <a:pt x="34" y="79"/>
                      <a:pt x="38" y="81"/>
                      <a:pt x="45" y="81"/>
                    </a:cubicBezTo>
                    <a:cubicBezTo>
                      <a:pt x="52" y="81"/>
                      <a:pt x="58" y="79"/>
                      <a:pt x="61" y="75"/>
                    </a:cubicBezTo>
                    <a:cubicBezTo>
                      <a:pt x="65" y="70"/>
                      <a:pt x="66" y="63"/>
                      <a:pt x="66" y="5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6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7"/>
              <p:cNvSpPr>
                <a:spLocks/>
              </p:cNvSpPr>
              <p:nvPr userDrawn="1"/>
            </p:nvSpPr>
            <p:spPr bwMode="auto">
              <a:xfrm>
                <a:off x="1489075" y="4427538"/>
                <a:ext cx="120650" cy="136525"/>
              </a:xfrm>
              <a:custGeom>
                <a:avLst/>
                <a:gdLst>
                  <a:gd name="T0" fmla="*/ 28 w 93"/>
                  <a:gd name="T1" fmla="*/ 78 h 106"/>
                  <a:gd name="T2" fmla="*/ 33 w 93"/>
                  <a:gd name="T3" fmla="*/ 84 h 106"/>
                  <a:gd name="T4" fmla="*/ 40 w 93"/>
                  <a:gd name="T5" fmla="*/ 87 h 106"/>
                  <a:gd name="T6" fmla="*/ 47 w 93"/>
                  <a:gd name="T7" fmla="*/ 88 h 106"/>
                  <a:gd name="T8" fmla="*/ 54 w 93"/>
                  <a:gd name="T9" fmla="*/ 87 h 106"/>
                  <a:gd name="T10" fmla="*/ 59 w 93"/>
                  <a:gd name="T11" fmla="*/ 85 h 106"/>
                  <a:gd name="T12" fmla="*/ 64 w 93"/>
                  <a:gd name="T13" fmla="*/ 81 h 106"/>
                  <a:gd name="T14" fmla="*/ 65 w 93"/>
                  <a:gd name="T15" fmla="*/ 75 h 106"/>
                  <a:gd name="T16" fmla="*/ 57 w 93"/>
                  <a:gd name="T17" fmla="*/ 65 h 106"/>
                  <a:gd name="T18" fmla="*/ 34 w 93"/>
                  <a:gd name="T19" fmla="*/ 59 h 106"/>
                  <a:gd name="T20" fmla="*/ 23 w 93"/>
                  <a:gd name="T21" fmla="*/ 56 h 106"/>
                  <a:gd name="T22" fmla="*/ 12 w 93"/>
                  <a:gd name="T23" fmla="*/ 51 h 106"/>
                  <a:gd name="T24" fmla="*/ 5 w 93"/>
                  <a:gd name="T25" fmla="*/ 44 h 106"/>
                  <a:gd name="T26" fmla="*/ 3 w 93"/>
                  <a:gd name="T27" fmla="*/ 33 h 106"/>
                  <a:gd name="T28" fmla="*/ 6 w 93"/>
                  <a:gd name="T29" fmla="*/ 17 h 106"/>
                  <a:gd name="T30" fmla="*/ 16 w 93"/>
                  <a:gd name="T31" fmla="*/ 7 h 106"/>
                  <a:gd name="T32" fmla="*/ 30 w 93"/>
                  <a:gd name="T33" fmla="*/ 2 h 106"/>
                  <a:gd name="T34" fmla="*/ 46 w 93"/>
                  <a:gd name="T35" fmla="*/ 0 h 106"/>
                  <a:gd name="T36" fmla="*/ 62 w 93"/>
                  <a:gd name="T37" fmla="*/ 2 h 106"/>
                  <a:gd name="T38" fmla="*/ 76 w 93"/>
                  <a:gd name="T39" fmla="*/ 7 h 106"/>
                  <a:gd name="T40" fmla="*/ 86 w 93"/>
                  <a:gd name="T41" fmla="*/ 17 h 106"/>
                  <a:gd name="T42" fmla="*/ 90 w 93"/>
                  <a:gd name="T43" fmla="*/ 32 h 106"/>
                  <a:gd name="T44" fmla="*/ 64 w 93"/>
                  <a:gd name="T45" fmla="*/ 32 h 106"/>
                  <a:gd name="T46" fmla="*/ 58 w 93"/>
                  <a:gd name="T47" fmla="*/ 22 h 106"/>
                  <a:gd name="T48" fmla="*/ 45 w 93"/>
                  <a:gd name="T49" fmla="*/ 19 h 106"/>
                  <a:gd name="T50" fmla="*/ 40 w 93"/>
                  <a:gd name="T51" fmla="*/ 19 h 106"/>
                  <a:gd name="T52" fmla="*/ 35 w 93"/>
                  <a:gd name="T53" fmla="*/ 20 h 106"/>
                  <a:gd name="T54" fmla="*/ 32 w 93"/>
                  <a:gd name="T55" fmla="*/ 23 h 106"/>
                  <a:gd name="T56" fmla="*/ 30 w 93"/>
                  <a:gd name="T57" fmla="*/ 28 h 106"/>
                  <a:gd name="T58" fmla="*/ 33 w 93"/>
                  <a:gd name="T59" fmla="*/ 34 h 106"/>
                  <a:gd name="T60" fmla="*/ 40 w 93"/>
                  <a:gd name="T61" fmla="*/ 38 h 106"/>
                  <a:gd name="T62" fmla="*/ 50 w 93"/>
                  <a:gd name="T63" fmla="*/ 40 h 106"/>
                  <a:gd name="T64" fmla="*/ 61 w 93"/>
                  <a:gd name="T65" fmla="*/ 43 h 106"/>
                  <a:gd name="T66" fmla="*/ 73 w 93"/>
                  <a:gd name="T67" fmla="*/ 46 h 106"/>
                  <a:gd name="T68" fmla="*/ 83 w 93"/>
                  <a:gd name="T69" fmla="*/ 51 h 106"/>
                  <a:gd name="T70" fmla="*/ 90 w 93"/>
                  <a:gd name="T71" fmla="*/ 59 h 106"/>
                  <a:gd name="T72" fmla="*/ 93 w 93"/>
                  <a:gd name="T73" fmla="*/ 71 h 106"/>
                  <a:gd name="T74" fmla="*/ 89 w 93"/>
                  <a:gd name="T75" fmla="*/ 88 h 106"/>
                  <a:gd name="T76" fmla="*/ 79 w 93"/>
                  <a:gd name="T77" fmla="*/ 98 h 106"/>
                  <a:gd name="T78" fmla="*/ 64 w 93"/>
                  <a:gd name="T79" fmla="*/ 104 h 106"/>
                  <a:gd name="T80" fmla="*/ 47 w 93"/>
                  <a:gd name="T81" fmla="*/ 106 h 106"/>
                  <a:gd name="T82" fmla="*/ 30 w 93"/>
                  <a:gd name="T83" fmla="*/ 104 h 106"/>
                  <a:gd name="T84" fmla="*/ 15 w 93"/>
                  <a:gd name="T85" fmla="*/ 98 h 106"/>
                  <a:gd name="T86" fmla="*/ 5 w 93"/>
                  <a:gd name="T87" fmla="*/ 87 h 106"/>
                  <a:gd name="T88" fmla="*/ 0 w 93"/>
                  <a:gd name="T89" fmla="*/ 71 h 106"/>
                  <a:gd name="T90" fmla="*/ 26 w 93"/>
                  <a:gd name="T91" fmla="*/ 71 h 106"/>
                  <a:gd name="T92" fmla="*/ 28 w 93"/>
                  <a:gd name="T93" fmla="*/ 7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40" y="87"/>
                    </a:cubicBezTo>
                    <a:cubicBezTo>
                      <a:pt x="42" y="87"/>
                      <a:pt x="45" y="88"/>
                      <a:pt x="47" y="88"/>
                    </a:cubicBezTo>
                    <a:cubicBezTo>
                      <a:pt x="49" y="88"/>
                      <a:pt x="51" y="87"/>
                      <a:pt x="54" y="87"/>
                    </a:cubicBezTo>
                    <a:cubicBezTo>
                      <a:pt x="56" y="86"/>
                      <a:pt x="58" y="86"/>
                      <a:pt x="59" y="85"/>
                    </a:cubicBezTo>
                    <a:cubicBezTo>
                      <a:pt x="61" y="84"/>
                      <a:pt x="63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3" y="68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3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3" y="37"/>
                      <a:pt x="3" y="33"/>
                    </a:cubicBezTo>
                    <a:cubicBezTo>
                      <a:pt x="3" y="26"/>
                      <a:pt x="4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2" y="0"/>
                      <a:pt x="57" y="1"/>
                      <a:pt x="62" y="2"/>
                    </a:cubicBezTo>
                    <a:cubicBezTo>
                      <a:pt x="67" y="3"/>
                      <a:pt x="72" y="5"/>
                      <a:pt x="76" y="7"/>
                    </a:cubicBezTo>
                    <a:cubicBezTo>
                      <a:pt x="80" y="10"/>
                      <a:pt x="83" y="13"/>
                      <a:pt x="86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3" y="22"/>
                      <a:pt x="32" y="23"/>
                    </a:cubicBezTo>
                    <a:cubicBezTo>
                      <a:pt x="31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3" y="34"/>
                    </a:cubicBezTo>
                    <a:cubicBezTo>
                      <a:pt x="35" y="36"/>
                      <a:pt x="37" y="37"/>
                      <a:pt x="40" y="38"/>
                    </a:cubicBezTo>
                    <a:cubicBezTo>
                      <a:pt x="43" y="39"/>
                      <a:pt x="46" y="40"/>
                      <a:pt x="50" y="40"/>
                    </a:cubicBezTo>
                    <a:cubicBezTo>
                      <a:pt x="54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2" y="83"/>
                      <a:pt x="89" y="88"/>
                    </a:cubicBezTo>
                    <a:cubicBezTo>
                      <a:pt x="86" y="92"/>
                      <a:pt x="83" y="96"/>
                      <a:pt x="79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9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8" y="92"/>
                      <a:pt x="5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8"/>
              <p:cNvSpPr>
                <a:spLocks noEditPoints="1"/>
              </p:cNvSpPr>
              <p:nvPr userDrawn="1"/>
            </p:nvSpPr>
            <p:spPr bwMode="auto">
              <a:xfrm>
                <a:off x="1627188" y="4383088"/>
                <a:ext cx="36513" cy="177800"/>
              </a:xfrm>
              <a:custGeom>
                <a:avLst/>
                <a:gdLst>
                  <a:gd name="T0" fmla="*/ 0 w 23"/>
                  <a:gd name="T1" fmla="*/ 18 h 112"/>
                  <a:gd name="T2" fmla="*/ 0 w 23"/>
                  <a:gd name="T3" fmla="*/ 0 h 112"/>
                  <a:gd name="T4" fmla="*/ 23 w 23"/>
                  <a:gd name="T5" fmla="*/ 0 h 112"/>
                  <a:gd name="T6" fmla="*/ 23 w 23"/>
                  <a:gd name="T7" fmla="*/ 18 h 112"/>
                  <a:gd name="T8" fmla="*/ 0 w 23"/>
                  <a:gd name="T9" fmla="*/ 18 h 112"/>
                  <a:gd name="T10" fmla="*/ 23 w 23"/>
                  <a:gd name="T11" fmla="*/ 31 h 112"/>
                  <a:gd name="T12" fmla="*/ 23 w 23"/>
                  <a:gd name="T13" fmla="*/ 112 h 112"/>
                  <a:gd name="T14" fmla="*/ 0 w 23"/>
                  <a:gd name="T15" fmla="*/ 112 h 112"/>
                  <a:gd name="T16" fmla="*/ 0 w 23"/>
                  <a:gd name="T17" fmla="*/ 31 h 112"/>
                  <a:gd name="T18" fmla="*/ 23 w 23"/>
                  <a:gd name="T19" fmla="*/ 3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12">
                    <a:moveTo>
                      <a:pt x="0" y="1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close/>
                    <a:moveTo>
                      <a:pt x="23" y="31"/>
                    </a:moveTo>
                    <a:lnTo>
                      <a:pt x="23" y="112"/>
                    </a:lnTo>
                    <a:lnTo>
                      <a:pt x="0" y="112"/>
                    </a:lnTo>
                    <a:lnTo>
                      <a:pt x="0" y="31"/>
                    </a:ln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9"/>
              <p:cNvSpPr>
                <a:spLocks/>
              </p:cNvSpPr>
              <p:nvPr userDrawn="1"/>
            </p:nvSpPr>
            <p:spPr bwMode="auto">
              <a:xfrm>
                <a:off x="1685925" y="4427538"/>
                <a:ext cx="122238" cy="133350"/>
              </a:xfrm>
              <a:custGeom>
                <a:avLst/>
                <a:gdLst>
                  <a:gd name="T0" fmla="*/ 26 w 94"/>
                  <a:gd name="T1" fmla="*/ 3 h 103"/>
                  <a:gd name="T2" fmla="*/ 26 w 94"/>
                  <a:gd name="T3" fmla="*/ 17 h 103"/>
                  <a:gd name="T4" fmla="*/ 27 w 94"/>
                  <a:gd name="T5" fmla="*/ 17 h 103"/>
                  <a:gd name="T6" fmla="*/ 40 w 94"/>
                  <a:gd name="T7" fmla="*/ 4 h 103"/>
                  <a:gd name="T8" fmla="*/ 57 w 94"/>
                  <a:gd name="T9" fmla="*/ 0 h 103"/>
                  <a:gd name="T10" fmla="*/ 76 w 94"/>
                  <a:gd name="T11" fmla="*/ 3 h 103"/>
                  <a:gd name="T12" fmla="*/ 87 w 94"/>
                  <a:gd name="T13" fmla="*/ 12 h 103"/>
                  <a:gd name="T14" fmla="*/ 92 w 94"/>
                  <a:gd name="T15" fmla="*/ 25 h 103"/>
                  <a:gd name="T16" fmla="*/ 94 w 94"/>
                  <a:gd name="T17" fmla="*/ 42 h 103"/>
                  <a:gd name="T18" fmla="*/ 94 w 94"/>
                  <a:gd name="T19" fmla="*/ 103 h 103"/>
                  <a:gd name="T20" fmla="*/ 67 w 94"/>
                  <a:gd name="T21" fmla="*/ 103 h 103"/>
                  <a:gd name="T22" fmla="*/ 67 w 94"/>
                  <a:gd name="T23" fmla="*/ 47 h 103"/>
                  <a:gd name="T24" fmla="*/ 63 w 94"/>
                  <a:gd name="T25" fmla="*/ 28 h 103"/>
                  <a:gd name="T26" fmla="*/ 49 w 94"/>
                  <a:gd name="T27" fmla="*/ 22 h 103"/>
                  <a:gd name="T28" fmla="*/ 33 w 94"/>
                  <a:gd name="T29" fmla="*/ 29 h 103"/>
                  <a:gd name="T30" fmla="*/ 28 w 94"/>
                  <a:gd name="T31" fmla="*/ 51 h 103"/>
                  <a:gd name="T32" fmla="*/ 28 w 94"/>
                  <a:gd name="T33" fmla="*/ 103 h 103"/>
                  <a:gd name="T34" fmla="*/ 0 w 94"/>
                  <a:gd name="T35" fmla="*/ 103 h 103"/>
                  <a:gd name="T36" fmla="*/ 0 w 94"/>
                  <a:gd name="T37" fmla="*/ 3 h 103"/>
                  <a:gd name="T38" fmla="*/ 26 w 94"/>
                  <a:gd name="T39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03">
                    <a:moveTo>
                      <a:pt x="26" y="3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11"/>
                      <a:pt x="35" y="7"/>
                      <a:pt x="40" y="4"/>
                    </a:cubicBezTo>
                    <a:cubicBezTo>
                      <a:pt x="46" y="2"/>
                      <a:pt x="52" y="0"/>
                      <a:pt x="57" y="0"/>
                    </a:cubicBezTo>
                    <a:cubicBezTo>
                      <a:pt x="65" y="0"/>
                      <a:pt x="71" y="1"/>
                      <a:pt x="76" y="3"/>
                    </a:cubicBezTo>
                    <a:cubicBezTo>
                      <a:pt x="80" y="5"/>
                      <a:pt x="84" y="8"/>
                      <a:pt x="87" y="12"/>
                    </a:cubicBezTo>
                    <a:cubicBezTo>
                      <a:pt x="89" y="15"/>
                      <a:pt x="91" y="20"/>
                      <a:pt x="92" y="25"/>
                    </a:cubicBezTo>
                    <a:cubicBezTo>
                      <a:pt x="94" y="30"/>
                      <a:pt x="94" y="35"/>
                      <a:pt x="94" y="42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38"/>
                      <a:pt x="65" y="32"/>
                      <a:pt x="63" y="28"/>
                    </a:cubicBezTo>
                    <a:cubicBezTo>
                      <a:pt x="60" y="24"/>
                      <a:pt x="56" y="22"/>
                      <a:pt x="49" y="22"/>
                    </a:cubicBezTo>
                    <a:cubicBezTo>
                      <a:pt x="41" y="22"/>
                      <a:pt x="36" y="24"/>
                      <a:pt x="33" y="29"/>
                    </a:cubicBezTo>
                    <a:cubicBezTo>
                      <a:pt x="29" y="33"/>
                      <a:pt x="28" y="41"/>
                      <a:pt x="28" y="51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20"/>
              <p:cNvSpPr>
                <a:spLocks noEditPoints="1"/>
              </p:cNvSpPr>
              <p:nvPr userDrawn="1"/>
            </p:nvSpPr>
            <p:spPr bwMode="auto">
              <a:xfrm>
                <a:off x="1824038" y="4427538"/>
                <a:ext cx="128588" cy="136525"/>
              </a:xfrm>
              <a:custGeom>
                <a:avLst/>
                <a:gdLst>
                  <a:gd name="T0" fmla="*/ 34 w 100"/>
                  <a:gd name="T1" fmla="*/ 79 h 106"/>
                  <a:gd name="T2" fmla="*/ 52 w 100"/>
                  <a:gd name="T3" fmla="*/ 85 h 106"/>
                  <a:gd name="T4" fmla="*/ 67 w 100"/>
                  <a:gd name="T5" fmla="*/ 81 h 106"/>
                  <a:gd name="T6" fmla="*/ 74 w 100"/>
                  <a:gd name="T7" fmla="*/ 72 h 106"/>
                  <a:gd name="T8" fmla="*/ 98 w 100"/>
                  <a:gd name="T9" fmla="*/ 72 h 106"/>
                  <a:gd name="T10" fmla="*/ 80 w 100"/>
                  <a:gd name="T11" fmla="*/ 98 h 106"/>
                  <a:gd name="T12" fmla="*/ 51 w 100"/>
                  <a:gd name="T13" fmla="*/ 106 h 106"/>
                  <a:gd name="T14" fmla="*/ 30 w 100"/>
                  <a:gd name="T15" fmla="*/ 102 h 106"/>
                  <a:gd name="T16" fmla="*/ 14 w 100"/>
                  <a:gd name="T17" fmla="*/ 91 h 106"/>
                  <a:gd name="T18" fmla="*/ 4 w 100"/>
                  <a:gd name="T19" fmla="*/ 75 h 106"/>
                  <a:gd name="T20" fmla="*/ 0 w 100"/>
                  <a:gd name="T21" fmla="*/ 53 h 106"/>
                  <a:gd name="T22" fmla="*/ 4 w 100"/>
                  <a:gd name="T23" fmla="*/ 32 h 106"/>
                  <a:gd name="T24" fmla="*/ 14 w 100"/>
                  <a:gd name="T25" fmla="*/ 16 h 106"/>
                  <a:gd name="T26" fmla="*/ 31 w 100"/>
                  <a:gd name="T27" fmla="*/ 4 h 106"/>
                  <a:gd name="T28" fmla="*/ 51 w 100"/>
                  <a:gd name="T29" fmla="*/ 0 h 106"/>
                  <a:gd name="T30" fmla="*/ 74 w 100"/>
                  <a:gd name="T31" fmla="*/ 5 h 106"/>
                  <a:gd name="T32" fmla="*/ 89 w 100"/>
                  <a:gd name="T33" fmla="*/ 19 h 106"/>
                  <a:gd name="T34" fmla="*/ 98 w 100"/>
                  <a:gd name="T35" fmla="*/ 38 h 106"/>
                  <a:gd name="T36" fmla="*/ 100 w 100"/>
                  <a:gd name="T37" fmla="*/ 60 h 106"/>
                  <a:gd name="T38" fmla="*/ 28 w 100"/>
                  <a:gd name="T39" fmla="*/ 60 h 106"/>
                  <a:gd name="T40" fmla="*/ 34 w 100"/>
                  <a:gd name="T41" fmla="*/ 79 h 106"/>
                  <a:gd name="T42" fmla="*/ 66 w 100"/>
                  <a:gd name="T43" fmla="*/ 27 h 106"/>
                  <a:gd name="T44" fmla="*/ 51 w 100"/>
                  <a:gd name="T45" fmla="*/ 21 h 106"/>
                  <a:gd name="T46" fmla="*/ 40 w 100"/>
                  <a:gd name="T47" fmla="*/ 23 h 106"/>
                  <a:gd name="T48" fmla="*/ 33 w 100"/>
                  <a:gd name="T49" fmla="*/ 29 h 106"/>
                  <a:gd name="T50" fmla="*/ 29 w 100"/>
                  <a:gd name="T51" fmla="*/ 36 h 106"/>
                  <a:gd name="T52" fmla="*/ 28 w 100"/>
                  <a:gd name="T53" fmla="*/ 42 h 106"/>
                  <a:gd name="T54" fmla="*/ 72 w 100"/>
                  <a:gd name="T55" fmla="*/ 42 h 106"/>
                  <a:gd name="T56" fmla="*/ 66 w 100"/>
                  <a:gd name="T57" fmla="*/ 2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3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4" y="32"/>
                    </a:cubicBezTo>
                    <a:cubicBezTo>
                      <a:pt x="6" y="26"/>
                      <a:pt x="10" y="20"/>
                      <a:pt x="14" y="16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9"/>
                      <a:pt x="85" y="13"/>
                      <a:pt x="89" y="19"/>
                    </a:cubicBezTo>
                    <a:cubicBezTo>
                      <a:pt x="93" y="24"/>
                      <a:pt x="96" y="30"/>
                      <a:pt x="98" y="38"/>
                    </a:cubicBezTo>
                    <a:cubicBezTo>
                      <a:pt x="100" y="45"/>
                      <a:pt x="100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6" y="27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4" y="27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9" y="30"/>
                      <a:pt x="6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1"/>
              <p:cNvSpPr>
                <a:spLocks/>
              </p:cNvSpPr>
              <p:nvPr userDrawn="1"/>
            </p:nvSpPr>
            <p:spPr bwMode="auto">
              <a:xfrm>
                <a:off x="1963738" y="4427538"/>
                <a:ext cx="119063" cy="136525"/>
              </a:xfrm>
              <a:custGeom>
                <a:avLst/>
                <a:gdLst>
                  <a:gd name="T0" fmla="*/ 28 w 93"/>
                  <a:gd name="T1" fmla="*/ 78 h 106"/>
                  <a:gd name="T2" fmla="*/ 33 w 93"/>
                  <a:gd name="T3" fmla="*/ 84 h 106"/>
                  <a:gd name="T4" fmla="*/ 39 w 93"/>
                  <a:gd name="T5" fmla="*/ 87 h 106"/>
                  <a:gd name="T6" fmla="*/ 47 w 93"/>
                  <a:gd name="T7" fmla="*/ 88 h 106"/>
                  <a:gd name="T8" fmla="*/ 53 w 93"/>
                  <a:gd name="T9" fmla="*/ 87 h 106"/>
                  <a:gd name="T10" fmla="*/ 59 w 93"/>
                  <a:gd name="T11" fmla="*/ 85 h 106"/>
                  <a:gd name="T12" fmla="*/ 63 w 93"/>
                  <a:gd name="T13" fmla="*/ 81 h 106"/>
                  <a:gd name="T14" fmla="*/ 65 w 93"/>
                  <a:gd name="T15" fmla="*/ 75 h 106"/>
                  <a:gd name="T16" fmla="*/ 57 w 93"/>
                  <a:gd name="T17" fmla="*/ 65 h 106"/>
                  <a:gd name="T18" fmla="*/ 34 w 93"/>
                  <a:gd name="T19" fmla="*/ 59 h 106"/>
                  <a:gd name="T20" fmla="*/ 22 w 93"/>
                  <a:gd name="T21" fmla="*/ 56 h 106"/>
                  <a:gd name="T22" fmla="*/ 12 w 93"/>
                  <a:gd name="T23" fmla="*/ 51 h 106"/>
                  <a:gd name="T24" fmla="*/ 5 w 93"/>
                  <a:gd name="T25" fmla="*/ 44 h 106"/>
                  <a:gd name="T26" fmla="*/ 2 w 93"/>
                  <a:gd name="T27" fmla="*/ 33 h 106"/>
                  <a:gd name="T28" fmla="*/ 6 w 93"/>
                  <a:gd name="T29" fmla="*/ 17 h 106"/>
                  <a:gd name="T30" fmla="*/ 16 w 93"/>
                  <a:gd name="T31" fmla="*/ 7 h 106"/>
                  <a:gd name="T32" fmla="*/ 30 w 93"/>
                  <a:gd name="T33" fmla="*/ 2 h 106"/>
                  <a:gd name="T34" fmla="*/ 46 w 93"/>
                  <a:gd name="T35" fmla="*/ 0 h 106"/>
                  <a:gd name="T36" fmla="*/ 62 w 93"/>
                  <a:gd name="T37" fmla="*/ 2 h 106"/>
                  <a:gd name="T38" fmla="*/ 75 w 93"/>
                  <a:gd name="T39" fmla="*/ 7 h 106"/>
                  <a:gd name="T40" fmla="*/ 85 w 93"/>
                  <a:gd name="T41" fmla="*/ 17 h 106"/>
                  <a:gd name="T42" fmla="*/ 90 w 93"/>
                  <a:gd name="T43" fmla="*/ 32 h 106"/>
                  <a:gd name="T44" fmla="*/ 64 w 93"/>
                  <a:gd name="T45" fmla="*/ 32 h 106"/>
                  <a:gd name="T46" fmla="*/ 58 w 93"/>
                  <a:gd name="T47" fmla="*/ 22 h 106"/>
                  <a:gd name="T48" fmla="*/ 45 w 93"/>
                  <a:gd name="T49" fmla="*/ 19 h 106"/>
                  <a:gd name="T50" fmla="*/ 40 w 93"/>
                  <a:gd name="T51" fmla="*/ 19 h 106"/>
                  <a:gd name="T52" fmla="*/ 35 w 93"/>
                  <a:gd name="T53" fmla="*/ 20 h 106"/>
                  <a:gd name="T54" fmla="*/ 31 w 93"/>
                  <a:gd name="T55" fmla="*/ 23 h 106"/>
                  <a:gd name="T56" fmla="*/ 30 w 93"/>
                  <a:gd name="T57" fmla="*/ 28 h 106"/>
                  <a:gd name="T58" fmla="*/ 32 w 93"/>
                  <a:gd name="T59" fmla="*/ 34 h 106"/>
                  <a:gd name="T60" fmla="*/ 40 w 93"/>
                  <a:gd name="T61" fmla="*/ 38 h 106"/>
                  <a:gd name="T62" fmla="*/ 49 w 93"/>
                  <a:gd name="T63" fmla="*/ 40 h 106"/>
                  <a:gd name="T64" fmla="*/ 61 w 93"/>
                  <a:gd name="T65" fmla="*/ 43 h 106"/>
                  <a:gd name="T66" fmla="*/ 73 w 93"/>
                  <a:gd name="T67" fmla="*/ 46 h 106"/>
                  <a:gd name="T68" fmla="*/ 83 w 93"/>
                  <a:gd name="T69" fmla="*/ 51 h 106"/>
                  <a:gd name="T70" fmla="*/ 90 w 93"/>
                  <a:gd name="T71" fmla="*/ 59 h 106"/>
                  <a:gd name="T72" fmla="*/ 93 w 93"/>
                  <a:gd name="T73" fmla="*/ 71 h 106"/>
                  <a:gd name="T74" fmla="*/ 89 w 93"/>
                  <a:gd name="T75" fmla="*/ 88 h 106"/>
                  <a:gd name="T76" fmla="*/ 78 w 93"/>
                  <a:gd name="T77" fmla="*/ 98 h 106"/>
                  <a:gd name="T78" fmla="*/ 64 w 93"/>
                  <a:gd name="T79" fmla="*/ 104 h 106"/>
                  <a:gd name="T80" fmla="*/ 47 w 93"/>
                  <a:gd name="T81" fmla="*/ 106 h 106"/>
                  <a:gd name="T82" fmla="*/ 30 w 93"/>
                  <a:gd name="T83" fmla="*/ 104 h 106"/>
                  <a:gd name="T84" fmla="*/ 15 w 93"/>
                  <a:gd name="T85" fmla="*/ 98 h 106"/>
                  <a:gd name="T86" fmla="*/ 4 w 93"/>
                  <a:gd name="T87" fmla="*/ 87 h 106"/>
                  <a:gd name="T88" fmla="*/ 0 w 93"/>
                  <a:gd name="T89" fmla="*/ 71 h 106"/>
                  <a:gd name="T90" fmla="*/ 26 w 93"/>
                  <a:gd name="T91" fmla="*/ 71 h 106"/>
                  <a:gd name="T92" fmla="*/ 28 w 93"/>
                  <a:gd name="T93" fmla="*/ 7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4"/>
                    </a:cubicBezTo>
                    <a:cubicBezTo>
                      <a:pt x="35" y="85"/>
                      <a:pt x="37" y="86"/>
                      <a:pt x="39" y="87"/>
                    </a:cubicBezTo>
                    <a:cubicBezTo>
                      <a:pt x="42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1" y="84"/>
                      <a:pt x="62" y="82"/>
                      <a:pt x="63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7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9" y="13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0" y="0"/>
                      <a:pt x="46" y="0"/>
                    </a:cubicBezTo>
                    <a:cubicBezTo>
                      <a:pt x="51" y="0"/>
                      <a:pt x="56" y="1"/>
                      <a:pt x="62" y="2"/>
                    </a:cubicBezTo>
                    <a:cubicBezTo>
                      <a:pt x="67" y="3"/>
                      <a:pt x="71" y="5"/>
                      <a:pt x="75" y="7"/>
                    </a:cubicBezTo>
                    <a:cubicBezTo>
                      <a:pt x="79" y="10"/>
                      <a:pt x="83" y="13"/>
                      <a:pt x="85" y="17"/>
                    </a:cubicBezTo>
                    <a:cubicBezTo>
                      <a:pt x="88" y="21"/>
                      <a:pt x="89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3" y="27"/>
                      <a:pt x="61" y="23"/>
                      <a:pt x="58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2" y="19"/>
                      <a:pt x="40" y="19"/>
                    </a:cubicBezTo>
                    <a:cubicBezTo>
                      <a:pt x="38" y="19"/>
                      <a:pt x="37" y="20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1"/>
                      <a:pt x="31" y="33"/>
                      <a:pt x="32" y="34"/>
                    </a:cubicBezTo>
                    <a:cubicBezTo>
                      <a:pt x="34" y="36"/>
                      <a:pt x="37" y="37"/>
                      <a:pt x="40" y="38"/>
                    </a:cubicBezTo>
                    <a:cubicBezTo>
                      <a:pt x="42" y="39"/>
                      <a:pt x="46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6" y="48"/>
                      <a:pt x="80" y="49"/>
                      <a:pt x="83" y="51"/>
                    </a:cubicBezTo>
                    <a:cubicBezTo>
                      <a:pt x="86" y="54"/>
                      <a:pt x="88" y="56"/>
                      <a:pt x="90" y="59"/>
                    </a:cubicBezTo>
                    <a:cubicBezTo>
                      <a:pt x="92" y="63"/>
                      <a:pt x="93" y="66"/>
                      <a:pt x="93" y="71"/>
                    </a:cubicBezTo>
                    <a:cubicBezTo>
                      <a:pt x="93" y="78"/>
                      <a:pt x="91" y="83"/>
                      <a:pt x="89" y="88"/>
                    </a:cubicBezTo>
                    <a:cubicBezTo>
                      <a:pt x="86" y="92"/>
                      <a:pt x="83" y="96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1" y="95"/>
                      <a:pt x="7" y="92"/>
                      <a:pt x="4" y="87"/>
                    </a:cubicBezTo>
                    <a:cubicBezTo>
                      <a:pt x="2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7" y="76"/>
                      <a:pt x="2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22"/>
              <p:cNvSpPr>
                <a:spLocks/>
              </p:cNvSpPr>
              <p:nvPr userDrawn="1"/>
            </p:nvSpPr>
            <p:spPr bwMode="auto">
              <a:xfrm>
                <a:off x="2093913" y="4427538"/>
                <a:ext cx="119063" cy="136525"/>
              </a:xfrm>
              <a:custGeom>
                <a:avLst/>
                <a:gdLst>
                  <a:gd name="T0" fmla="*/ 27 w 92"/>
                  <a:gd name="T1" fmla="*/ 78 h 106"/>
                  <a:gd name="T2" fmla="*/ 32 w 92"/>
                  <a:gd name="T3" fmla="*/ 84 h 106"/>
                  <a:gd name="T4" fmla="*/ 39 w 92"/>
                  <a:gd name="T5" fmla="*/ 87 h 106"/>
                  <a:gd name="T6" fmla="*/ 47 w 92"/>
                  <a:gd name="T7" fmla="*/ 88 h 106"/>
                  <a:gd name="T8" fmla="*/ 53 w 92"/>
                  <a:gd name="T9" fmla="*/ 87 h 106"/>
                  <a:gd name="T10" fmla="*/ 59 w 92"/>
                  <a:gd name="T11" fmla="*/ 85 h 106"/>
                  <a:gd name="T12" fmla="*/ 63 w 92"/>
                  <a:gd name="T13" fmla="*/ 81 h 106"/>
                  <a:gd name="T14" fmla="*/ 65 w 92"/>
                  <a:gd name="T15" fmla="*/ 75 h 106"/>
                  <a:gd name="T16" fmla="*/ 57 w 92"/>
                  <a:gd name="T17" fmla="*/ 65 h 106"/>
                  <a:gd name="T18" fmla="*/ 34 w 92"/>
                  <a:gd name="T19" fmla="*/ 59 h 106"/>
                  <a:gd name="T20" fmla="*/ 22 w 92"/>
                  <a:gd name="T21" fmla="*/ 56 h 106"/>
                  <a:gd name="T22" fmla="*/ 12 w 92"/>
                  <a:gd name="T23" fmla="*/ 51 h 106"/>
                  <a:gd name="T24" fmla="*/ 5 w 92"/>
                  <a:gd name="T25" fmla="*/ 44 h 106"/>
                  <a:gd name="T26" fmla="*/ 2 w 92"/>
                  <a:gd name="T27" fmla="*/ 33 h 106"/>
                  <a:gd name="T28" fmla="*/ 6 w 92"/>
                  <a:gd name="T29" fmla="*/ 17 h 106"/>
                  <a:gd name="T30" fmla="*/ 16 w 92"/>
                  <a:gd name="T31" fmla="*/ 7 h 106"/>
                  <a:gd name="T32" fmla="*/ 30 w 92"/>
                  <a:gd name="T33" fmla="*/ 2 h 106"/>
                  <a:gd name="T34" fmla="*/ 45 w 92"/>
                  <a:gd name="T35" fmla="*/ 0 h 106"/>
                  <a:gd name="T36" fmla="*/ 61 w 92"/>
                  <a:gd name="T37" fmla="*/ 2 h 106"/>
                  <a:gd name="T38" fmla="*/ 75 w 92"/>
                  <a:gd name="T39" fmla="*/ 7 h 106"/>
                  <a:gd name="T40" fmla="*/ 85 w 92"/>
                  <a:gd name="T41" fmla="*/ 17 h 106"/>
                  <a:gd name="T42" fmla="*/ 90 w 92"/>
                  <a:gd name="T43" fmla="*/ 32 h 106"/>
                  <a:gd name="T44" fmla="*/ 63 w 92"/>
                  <a:gd name="T45" fmla="*/ 32 h 106"/>
                  <a:gd name="T46" fmla="*/ 57 w 92"/>
                  <a:gd name="T47" fmla="*/ 22 h 106"/>
                  <a:gd name="T48" fmla="*/ 45 w 92"/>
                  <a:gd name="T49" fmla="*/ 19 h 106"/>
                  <a:gd name="T50" fmla="*/ 40 w 92"/>
                  <a:gd name="T51" fmla="*/ 19 h 106"/>
                  <a:gd name="T52" fmla="*/ 35 w 92"/>
                  <a:gd name="T53" fmla="*/ 20 h 106"/>
                  <a:gd name="T54" fmla="*/ 31 w 92"/>
                  <a:gd name="T55" fmla="*/ 23 h 106"/>
                  <a:gd name="T56" fmla="*/ 29 w 92"/>
                  <a:gd name="T57" fmla="*/ 28 h 106"/>
                  <a:gd name="T58" fmla="*/ 32 w 92"/>
                  <a:gd name="T59" fmla="*/ 34 h 106"/>
                  <a:gd name="T60" fmla="*/ 39 w 92"/>
                  <a:gd name="T61" fmla="*/ 38 h 106"/>
                  <a:gd name="T62" fmla="*/ 49 w 92"/>
                  <a:gd name="T63" fmla="*/ 40 h 106"/>
                  <a:gd name="T64" fmla="*/ 61 w 92"/>
                  <a:gd name="T65" fmla="*/ 43 h 106"/>
                  <a:gd name="T66" fmla="*/ 72 w 92"/>
                  <a:gd name="T67" fmla="*/ 46 h 106"/>
                  <a:gd name="T68" fmla="*/ 82 w 92"/>
                  <a:gd name="T69" fmla="*/ 51 h 106"/>
                  <a:gd name="T70" fmla="*/ 90 w 92"/>
                  <a:gd name="T71" fmla="*/ 59 h 106"/>
                  <a:gd name="T72" fmla="*/ 92 w 92"/>
                  <a:gd name="T73" fmla="*/ 71 h 106"/>
                  <a:gd name="T74" fmla="*/ 88 w 92"/>
                  <a:gd name="T75" fmla="*/ 88 h 106"/>
                  <a:gd name="T76" fmla="*/ 78 w 92"/>
                  <a:gd name="T77" fmla="*/ 98 h 106"/>
                  <a:gd name="T78" fmla="*/ 63 w 92"/>
                  <a:gd name="T79" fmla="*/ 104 h 106"/>
                  <a:gd name="T80" fmla="*/ 47 w 92"/>
                  <a:gd name="T81" fmla="*/ 106 h 106"/>
                  <a:gd name="T82" fmla="*/ 30 w 92"/>
                  <a:gd name="T83" fmla="*/ 104 h 106"/>
                  <a:gd name="T84" fmla="*/ 15 w 92"/>
                  <a:gd name="T85" fmla="*/ 98 h 106"/>
                  <a:gd name="T86" fmla="*/ 4 w 92"/>
                  <a:gd name="T87" fmla="*/ 87 h 106"/>
                  <a:gd name="T88" fmla="*/ 0 w 92"/>
                  <a:gd name="T89" fmla="*/ 71 h 106"/>
                  <a:gd name="T90" fmla="*/ 26 w 92"/>
                  <a:gd name="T91" fmla="*/ 71 h 106"/>
                  <a:gd name="T92" fmla="*/ 27 w 92"/>
                  <a:gd name="T93" fmla="*/ 7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2" h="106">
                    <a:moveTo>
                      <a:pt x="27" y="78"/>
                    </a:moveTo>
                    <a:cubicBezTo>
                      <a:pt x="29" y="80"/>
                      <a:pt x="30" y="82"/>
                      <a:pt x="32" y="84"/>
                    </a:cubicBezTo>
                    <a:cubicBezTo>
                      <a:pt x="34" y="85"/>
                      <a:pt x="36" y="86"/>
                      <a:pt x="39" y="87"/>
                    </a:cubicBezTo>
                    <a:cubicBezTo>
                      <a:pt x="41" y="87"/>
                      <a:pt x="44" y="88"/>
                      <a:pt x="47" y="88"/>
                    </a:cubicBezTo>
                    <a:cubicBezTo>
                      <a:pt x="49" y="88"/>
                      <a:pt x="51" y="87"/>
                      <a:pt x="53" y="87"/>
                    </a:cubicBezTo>
                    <a:cubicBezTo>
                      <a:pt x="55" y="86"/>
                      <a:pt x="57" y="86"/>
                      <a:pt x="59" y="85"/>
                    </a:cubicBezTo>
                    <a:cubicBezTo>
                      <a:pt x="60" y="84"/>
                      <a:pt x="62" y="82"/>
                      <a:pt x="63" y="81"/>
                    </a:cubicBezTo>
                    <a:cubicBezTo>
                      <a:pt x="64" y="79"/>
                      <a:pt x="65" y="77"/>
                      <a:pt x="65" y="75"/>
                    </a:cubicBezTo>
                    <a:cubicBezTo>
                      <a:pt x="65" y="71"/>
                      <a:pt x="62" y="68"/>
                      <a:pt x="57" y="65"/>
                    </a:cubicBezTo>
                    <a:cubicBezTo>
                      <a:pt x="51" y="63"/>
                      <a:pt x="43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8" y="55"/>
                      <a:pt x="15" y="53"/>
                      <a:pt x="12" y="51"/>
                    </a:cubicBezTo>
                    <a:cubicBezTo>
                      <a:pt x="9" y="49"/>
                      <a:pt x="6" y="47"/>
                      <a:pt x="5" y="44"/>
                    </a:cubicBezTo>
                    <a:cubicBezTo>
                      <a:pt x="3" y="41"/>
                      <a:pt x="2" y="37"/>
                      <a:pt x="2" y="33"/>
                    </a:cubicBezTo>
                    <a:cubicBezTo>
                      <a:pt x="2" y="26"/>
                      <a:pt x="3" y="21"/>
                      <a:pt x="6" y="17"/>
                    </a:cubicBezTo>
                    <a:cubicBezTo>
                      <a:pt x="8" y="13"/>
                      <a:pt x="11" y="9"/>
                      <a:pt x="16" y="7"/>
                    </a:cubicBezTo>
                    <a:cubicBezTo>
                      <a:pt x="20" y="4"/>
                      <a:pt x="24" y="3"/>
                      <a:pt x="30" y="2"/>
                    </a:cubicBezTo>
                    <a:cubicBezTo>
                      <a:pt x="35" y="1"/>
                      <a:pt x="40" y="0"/>
                      <a:pt x="45" y="0"/>
                    </a:cubicBezTo>
                    <a:cubicBezTo>
                      <a:pt x="51" y="0"/>
                      <a:pt x="56" y="1"/>
                      <a:pt x="61" y="2"/>
                    </a:cubicBezTo>
                    <a:cubicBezTo>
                      <a:pt x="66" y="3"/>
                      <a:pt x="71" y="5"/>
                      <a:pt x="75" y="7"/>
                    </a:cubicBezTo>
                    <a:cubicBezTo>
                      <a:pt x="79" y="10"/>
                      <a:pt x="82" y="13"/>
                      <a:pt x="85" y="17"/>
                    </a:cubicBezTo>
                    <a:cubicBezTo>
                      <a:pt x="87" y="21"/>
                      <a:pt x="89" y="26"/>
                      <a:pt x="90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27"/>
                      <a:pt x="61" y="23"/>
                      <a:pt x="57" y="22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3" y="19"/>
                      <a:pt x="41" y="19"/>
                      <a:pt x="40" y="19"/>
                    </a:cubicBezTo>
                    <a:cubicBezTo>
                      <a:pt x="38" y="19"/>
                      <a:pt x="36" y="20"/>
                      <a:pt x="35" y="20"/>
                    </a:cubicBezTo>
                    <a:cubicBezTo>
                      <a:pt x="33" y="21"/>
                      <a:pt x="32" y="22"/>
                      <a:pt x="31" y="23"/>
                    </a:cubicBezTo>
                    <a:cubicBezTo>
                      <a:pt x="30" y="24"/>
                      <a:pt x="29" y="26"/>
                      <a:pt x="29" y="28"/>
                    </a:cubicBezTo>
                    <a:cubicBezTo>
                      <a:pt x="29" y="31"/>
                      <a:pt x="30" y="33"/>
                      <a:pt x="32" y="34"/>
                    </a:cubicBezTo>
                    <a:cubicBezTo>
                      <a:pt x="34" y="36"/>
                      <a:pt x="36" y="37"/>
                      <a:pt x="39" y="38"/>
                    </a:cubicBezTo>
                    <a:cubicBezTo>
                      <a:pt x="42" y="39"/>
                      <a:pt x="45" y="40"/>
                      <a:pt x="49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8" y="45"/>
                      <a:pt x="72" y="46"/>
                    </a:cubicBezTo>
                    <a:cubicBezTo>
                      <a:pt x="76" y="48"/>
                      <a:pt x="79" y="49"/>
                      <a:pt x="82" y="51"/>
                    </a:cubicBezTo>
                    <a:cubicBezTo>
                      <a:pt x="85" y="54"/>
                      <a:pt x="88" y="56"/>
                      <a:pt x="90" y="59"/>
                    </a:cubicBezTo>
                    <a:cubicBezTo>
                      <a:pt x="91" y="63"/>
                      <a:pt x="92" y="66"/>
                      <a:pt x="92" y="71"/>
                    </a:cubicBezTo>
                    <a:cubicBezTo>
                      <a:pt x="92" y="78"/>
                      <a:pt x="91" y="83"/>
                      <a:pt x="88" y="88"/>
                    </a:cubicBezTo>
                    <a:cubicBezTo>
                      <a:pt x="86" y="92"/>
                      <a:pt x="82" y="96"/>
                      <a:pt x="78" y="98"/>
                    </a:cubicBezTo>
                    <a:cubicBezTo>
                      <a:pt x="74" y="101"/>
                      <a:pt x="69" y="103"/>
                      <a:pt x="63" y="104"/>
                    </a:cubicBezTo>
                    <a:cubicBezTo>
                      <a:pt x="58" y="105"/>
                      <a:pt x="52" y="106"/>
                      <a:pt x="47" y="106"/>
                    </a:cubicBezTo>
                    <a:cubicBezTo>
                      <a:pt x="41" y="106"/>
                      <a:pt x="35" y="105"/>
                      <a:pt x="30" y="104"/>
                    </a:cubicBezTo>
                    <a:cubicBezTo>
                      <a:pt x="24" y="103"/>
                      <a:pt x="19" y="101"/>
                      <a:pt x="15" y="98"/>
                    </a:cubicBezTo>
                    <a:cubicBezTo>
                      <a:pt x="10" y="95"/>
                      <a:pt x="7" y="92"/>
                      <a:pt x="4" y="87"/>
                    </a:cubicBezTo>
                    <a:cubicBezTo>
                      <a:pt x="1" y="83"/>
                      <a:pt x="0" y="77"/>
                      <a:pt x="0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4"/>
                      <a:pt x="26" y="76"/>
                      <a:pt x="27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23"/>
              <p:cNvSpPr>
                <a:spLocks/>
              </p:cNvSpPr>
              <p:nvPr userDrawn="1"/>
            </p:nvSpPr>
            <p:spPr bwMode="auto">
              <a:xfrm>
                <a:off x="1173163" y="4627563"/>
                <a:ext cx="150813" cy="187325"/>
              </a:xfrm>
              <a:custGeom>
                <a:avLst/>
                <a:gdLst>
                  <a:gd name="T0" fmla="*/ 32 w 117"/>
                  <a:gd name="T1" fmla="*/ 108 h 145"/>
                  <a:gd name="T2" fmla="*/ 39 w 117"/>
                  <a:gd name="T3" fmla="*/ 116 h 145"/>
                  <a:gd name="T4" fmla="*/ 49 w 117"/>
                  <a:gd name="T5" fmla="*/ 120 h 145"/>
                  <a:gd name="T6" fmla="*/ 60 w 117"/>
                  <a:gd name="T7" fmla="*/ 122 h 145"/>
                  <a:gd name="T8" fmla="*/ 69 w 117"/>
                  <a:gd name="T9" fmla="*/ 121 h 145"/>
                  <a:gd name="T10" fmla="*/ 78 w 117"/>
                  <a:gd name="T11" fmla="*/ 118 h 145"/>
                  <a:gd name="T12" fmla="*/ 84 w 117"/>
                  <a:gd name="T13" fmla="*/ 113 h 145"/>
                  <a:gd name="T14" fmla="*/ 87 w 117"/>
                  <a:gd name="T15" fmla="*/ 104 h 145"/>
                  <a:gd name="T16" fmla="*/ 84 w 117"/>
                  <a:gd name="T17" fmla="*/ 95 h 145"/>
                  <a:gd name="T18" fmla="*/ 74 w 117"/>
                  <a:gd name="T19" fmla="*/ 90 h 145"/>
                  <a:gd name="T20" fmla="*/ 61 w 117"/>
                  <a:gd name="T21" fmla="*/ 85 h 145"/>
                  <a:gd name="T22" fmla="*/ 46 w 117"/>
                  <a:gd name="T23" fmla="*/ 82 h 145"/>
                  <a:gd name="T24" fmla="*/ 31 w 117"/>
                  <a:gd name="T25" fmla="*/ 77 h 145"/>
                  <a:gd name="T26" fmla="*/ 18 w 117"/>
                  <a:gd name="T27" fmla="*/ 70 h 145"/>
                  <a:gd name="T28" fmla="*/ 8 w 117"/>
                  <a:gd name="T29" fmla="*/ 58 h 145"/>
                  <a:gd name="T30" fmla="*/ 5 w 117"/>
                  <a:gd name="T31" fmla="*/ 42 h 145"/>
                  <a:gd name="T32" fmla="*/ 9 w 117"/>
                  <a:gd name="T33" fmla="*/ 24 h 145"/>
                  <a:gd name="T34" fmla="*/ 21 w 117"/>
                  <a:gd name="T35" fmla="*/ 11 h 145"/>
                  <a:gd name="T36" fmla="*/ 38 w 117"/>
                  <a:gd name="T37" fmla="*/ 3 h 145"/>
                  <a:gd name="T38" fmla="*/ 56 w 117"/>
                  <a:gd name="T39" fmla="*/ 0 h 145"/>
                  <a:gd name="T40" fmla="*/ 77 w 117"/>
                  <a:gd name="T41" fmla="*/ 3 h 145"/>
                  <a:gd name="T42" fmla="*/ 95 w 117"/>
                  <a:gd name="T43" fmla="*/ 11 h 145"/>
                  <a:gd name="T44" fmla="*/ 107 w 117"/>
                  <a:gd name="T45" fmla="*/ 25 h 145"/>
                  <a:gd name="T46" fmla="*/ 112 w 117"/>
                  <a:gd name="T47" fmla="*/ 45 h 145"/>
                  <a:gd name="T48" fmla="*/ 82 w 117"/>
                  <a:gd name="T49" fmla="*/ 45 h 145"/>
                  <a:gd name="T50" fmla="*/ 80 w 117"/>
                  <a:gd name="T51" fmla="*/ 35 h 145"/>
                  <a:gd name="T52" fmla="*/ 74 w 117"/>
                  <a:gd name="T53" fmla="*/ 28 h 145"/>
                  <a:gd name="T54" fmla="*/ 65 w 117"/>
                  <a:gd name="T55" fmla="*/ 25 h 145"/>
                  <a:gd name="T56" fmla="*/ 55 w 117"/>
                  <a:gd name="T57" fmla="*/ 24 h 145"/>
                  <a:gd name="T58" fmla="*/ 48 w 117"/>
                  <a:gd name="T59" fmla="*/ 25 h 145"/>
                  <a:gd name="T60" fmla="*/ 41 w 117"/>
                  <a:gd name="T61" fmla="*/ 28 h 145"/>
                  <a:gd name="T62" fmla="*/ 36 w 117"/>
                  <a:gd name="T63" fmla="*/ 32 h 145"/>
                  <a:gd name="T64" fmla="*/ 34 w 117"/>
                  <a:gd name="T65" fmla="*/ 40 h 145"/>
                  <a:gd name="T66" fmla="*/ 36 w 117"/>
                  <a:gd name="T67" fmla="*/ 46 h 145"/>
                  <a:gd name="T68" fmla="*/ 42 w 117"/>
                  <a:gd name="T69" fmla="*/ 51 h 145"/>
                  <a:gd name="T70" fmla="*/ 54 w 117"/>
                  <a:gd name="T71" fmla="*/ 55 h 145"/>
                  <a:gd name="T72" fmla="*/ 75 w 117"/>
                  <a:gd name="T73" fmla="*/ 61 h 145"/>
                  <a:gd name="T74" fmla="*/ 86 w 117"/>
                  <a:gd name="T75" fmla="*/ 63 h 145"/>
                  <a:gd name="T76" fmla="*/ 100 w 117"/>
                  <a:gd name="T77" fmla="*/ 70 h 145"/>
                  <a:gd name="T78" fmla="*/ 112 w 117"/>
                  <a:gd name="T79" fmla="*/ 82 h 145"/>
                  <a:gd name="T80" fmla="*/ 117 w 117"/>
                  <a:gd name="T81" fmla="*/ 101 h 145"/>
                  <a:gd name="T82" fmla="*/ 113 w 117"/>
                  <a:gd name="T83" fmla="*/ 119 h 145"/>
                  <a:gd name="T84" fmla="*/ 102 w 117"/>
                  <a:gd name="T85" fmla="*/ 133 h 145"/>
                  <a:gd name="T86" fmla="*/ 84 w 117"/>
                  <a:gd name="T87" fmla="*/ 142 h 145"/>
                  <a:gd name="T88" fmla="*/ 59 w 117"/>
                  <a:gd name="T89" fmla="*/ 145 h 145"/>
                  <a:gd name="T90" fmla="*/ 37 w 117"/>
                  <a:gd name="T91" fmla="*/ 142 h 145"/>
                  <a:gd name="T92" fmla="*/ 18 w 117"/>
                  <a:gd name="T93" fmla="*/ 134 h 145"/>
                  <a:gd name="T94" fmla="*/ 5 w 117"/>
                  <a:gd name="T95" fmla="*/ 118 h 145"/>
                  <a:gd name="T96" fmla="*/ 0 w 117"/>
                  <a:gd name="T97" fmla="*/ 96 h 145"/>
                  <a:gd name="T98" fmla="*/ 30 w 117"/>
                  <a:gd name="T99" fmla="*/ 96 h 145"/>
                  <a:gd name="T100" fmla="*/ 32 w 117"/>
                  <a:gd name="T101" fmla="*/ 10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7" h="145">
                    <a:moveTo>
                      <a:pt x="32" y="108"/>
                    </a:moveTo>
                    <a:cubicBezTo>
                      <a:pt x="34" y="111"/>
                      <a:pt x="36" y="114"/>
                      <a:pt x="39" y="116"/>
                    </a:cubicBezTo>
                    <a:cubicBezTo>
                      <a:pt x="42" y="118"/>
                      <a:pt x="45" y="119"/>
                      <a:pt x="49" y="120"/>
                    </a:cubicBezTo>
                    <a:cubicBezTo>
                      <a:pt x="52" y="121"/>
                      <a:pt x="56" y="122"/>
                      <a:pt x="60" y="122"/>
                    </a:cubicBezTo>
                    <a:cubicBezTo>
                      <a:pt x="63" y="122"/>
                      <a:pt x="66" y="121"/>
                      <a:pt x="69" y="121"/>
                    </a:cubicBezTo>
                    <a:cubicBezTo>
                      <a:pt x="72" y="121"/>
                      <a:pt x="75" y="120"/>
                      <a:pt x="78" y="118"/>
                    </a:cubicBezTo>
                    <a:cubicBezTo>
                      <a:pt x="80" y="117"/>
                      <a:pt x="83" y="115"/>
                      <a:pt x="84" y="113"/>
                    </a:cubicBezTo>
                    <a:cubicBezTo>
                      <a:pt x="86" y="111"/>
                      <a:pt x="87" y="108"/>
                      <a:pt x="87" y="104"/>
                    </a:cubicBezTo>
                    <a:cubicBezTo>
                      <a:pt x="87" y="101"/>
                      <a:pt x="86" y="98"/>
                      <a:pt x="84" y="95"/>
                    </a:cubicBezTo>
                    <a:cubicBezTo>
                      <a:pt x="81" y="93"/>
                      <a:pt x="78" y="91"/>
                      <a:pt x="74" y="90"/>
                    </a:cubicBezTo>
                    <a:cubicBezTo>
                      <a:pt x="70" y="88"/>
                      <a:pt x="66" y="87"/>
                      <a:pt x="61" y="85"/>
                    </a:cubicBezTo>
                    <a:cubicBezTo>
                      <a:pt x="56" y="84"/>
                      <a:pt x="51" y="83"/>
                      <a:pt x="46" y="82"/>
                    </a:cubicBezTo>
                    <a:cubicBezTo>
                      <a:pt x="41" y="80"/>
                      <a:pt x="36" y="79"/>
                      <a:pt x="31" y="77"/>
                    </a:cubicBezTo>
                    <a:cubicBezTo>
                      <a:pt x="26" y="75"/>
                      <a:pt x="22" y="73"/>
                      <a:pt x="18" y="70"/>
                    </a:cubicBezTo>
                    <a:cubicBezTo>
                      <a:pt x="14" y="67"/>
                      <a:pt x="11" y="63"/>
                      <a:pt x="8" y="58"/>
                    </a:cubicBezTo>
                    <a:cubicBezTo>
                      <a:pt x="6" y="54"/>
                      <a:pt x="5" y="49"/>
                      <a:pt x="5" y="42"/>
                    </a:cubicBezTo>
                    <a:cubicBezTo>
                      <a:pt x="5" y="35"/>
                      <a:pt x="6" y="29"/>
                      <a:pt x="9" y="24"/>
                    </a:cubicBezTo>
                    <a:cubicBezTo>
                      <a:pt x="12" y="19"/>
                      <a:pt x="16" y="14"/>
                      <a:pt x="21" y="11"/>
                    </a:cubicBezTo>
                    <a:cubicBezTo>
                      <a:pt x="26" y="7"/>
                      <a:pt x="32" y="5"/>
                      <a:pt x="38" y="3"/>
                    </a:cubicBezTo>
                    <a:cubicBezTo>
                      <a:pt x="44" y="1"/>
                      <a:pt x="50" y="0"/>
                      <a:pt x="56" y="0"/>
                    </a:cubicBezTo>
                    <a:cubicBezTo>
                      <a:pt x="64" y="0"/>
                      <a:pt x="71" y="1"/>
                      <a:pt x="77" y="3"/>
                    </a:cubicBezTo>
                    <a:cubicBezTo>
                      <a:pt x="84" y="4"/>
                      <a:pt x="90" y="7"/>
                      <a:pt x="95" y="11"/>
                    </a:cubicBezTo>
                    <a:cubicBezTo>
                      <a:pt x="100" y="14"/>
                      <a:pt x="104" y="19"/>
                      <a:pt x="107" y="25"/>
                    </a:cubicBezTo>
                    <a:cubicBezTo>
                      <a:pt x="110" y="30"/>
                      <a:pt x="112" y="37"/>
                      <a:pt x="11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1"/>
                      <a:pt x="81" y="37"/>
                      <a:pt x="80" y="35"/>
                    </a:cubicBezTo>
                    <a:cubicBezTo>
                      <a:pt x="78" y="32"/>
                      <a:pt x="76" y="30"/>
                      <a:pt x="74" y="28"/>
                    </a:cubicBezTo>
                    <a:cubicBezTo>
                      <a:pt x="71" y="27"/>
                      <a:pt x="69" y="26"/>
                      <a:pt x="65" y="25"/>
                    </a:cubicBezTo>
                    <a:cubicBezTo>
                      <a:pt x="62" y="24"/>
                      <a:pt x="59" y="24"/>
                      <a:pt x="55" y="24"/>
                    </a:cubicBezTo>
                    <a:cubicBezTo>
                      <a:pt x="53" y="24"/>
                      <a:pt x="50" y="24"/>
                      <a:pt x="48" y="25"/>
                    </a:cubicBezTo>
                    <a:cubicBezTo>
                      <a:pt x="45" y="25"/>
                      <a:pt x="43" y="26"/>
                      <a:pt x="41" y="28"/>
                    </a:cubicBezTo>
                    <a:cubicBezTo>
                      <a:pt x="39" y="29"/>
                      <a:pt x="37" y="30"/>
                      <a:pt x="36" y="32"/>
                    </a:cubicBezTo>
                    <a:cubicBezTo>
                      <a:pt x="35" y="34"/>
                      <a:pt x="34" y="37"/>
                      <a:pt x="34" y="40"/>
                    </a:cubicBezTo>
                    <a:cubicBezTo>
                      <a:pt x="34" y="42"/>
                      <a:pt x="35" y="45"/>
                      <a:pt x="36" y="46"/>
                    </a:cubicBezTo>
                    <a:cubicBezTo>
                      <a:pt x="37" y="48"/>
                      <a:pt x="39" y="50"/>
                      <a:pt x="42" y="51"/>
                    </a:cubicBezTo>
                    <a:cubicBezTo>
                      <a:pt x="45" y="52"/>
                      <a:pt x="49" y="54"/>
                      <a:pt x="54" y="55"/>
                    </a:cubicBezTo>
                    <a:cubicBezTo>
                      <a:pt x="60" y="57"/>
                      <a:pt x="67" y="58"/>
                      <a:pt x="75" y="61"/>
                    </a:cubicBezTo>
                    <a:cubicBezTo>
                      <a:pt x="78" y="61"/>
                      <a:pt x="82" y="62"/>
                      <a:pt x="86" y="63"/>
                    </a:cubicBezTo>
                    <a:cubicBezTo>
                      <a:pt x="91" y="65"/>
                      <a:pt x="95" y="67"/>
                      <a:pt x="100" y="70"/>
                    </a:cubicBezTo>
                    <a:cubicBezTo>
                      <a:pt x="104" y="73"/>
                      <a:pt x="108" y="77"/>
                      <a:pt x="112" y="82"/>
                    </a:cubicBezTo>
                    <a:cubicBezTo>
                      <a:pt x="115" y="87"/>
                      <a:pt x="117" y="93"/>
                      <a:pt x="117" y="101"/>
                    </a:cubicBezTo>
                    <a:cubicBezTo>
                      <a:pt x="117" y="107"/>
                      <a:pt x="115" y="113"/>
                      <a:pt x="113" y="119"/>
                    </a:cubicBezTo>
                    <a:cubicBezTo>
                      <a:pt x="110" y="124"/>
                      <a:pt x="107" y="129"/>
                      <a:pt x="102" y="133"/>
                    </a:cubicBezTo>
                    <a:cubicBezTo>
                      <a:pt x="97" y="137"/>
                      <a:pt x="91" y="140"/>
                      <a:pt x="84" y="142"/>
                    </a:cubicBezTo>
                    <a:cubicBezTo>
                      <a:pt x="77" y="144"/>
                      <a:pt x="68" y="145"/>
                      <a:pt x="59" y="145"/>
                    </a:cubicBezTo>
                    <a:cubicBezTo>
                      <a:pt x="51" y="145"/>
                      <a:pt x="44" y="144"/>
                      <a:pt x="37" y="142"/>
                    </a:cubicBezTo>
                    <a:cubicBezTo>
                      <a:pt x="30" y="140"/>
                      <a:pt x="23" y="138"/>
                      <a:pt x="18" y="134"/>
                    </a:cubicBezTo>
                    <a:cubicBezTo>
                      <a:pt x="12" y="129"/>
                      <a:pt x="8" y="124"/>
                      <a:pt x="5" y="118"/>
                    </a:cubicBezTo>
                    <a:cubicBezTo>
                      <a:pt x="2" y="112"/>
                      <a:pt x="0" y="105"/>
                      <a:pt x="0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101"/>
                      <a:pt x="30" y="105"/>
                      <a:pt x="32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24"/>
              <p:cNvSpPr>
                <a:spLocks noEditPoints="1"/>
              </p:cNvSpPr>
              <p:nvPr userDrawn="1"/>
            </p:nvSpPr>
            <p:spPr bwMode="auto">
              <a:xfrm>
                <a:off x="1333500" y="4678363"/>
                <a:ext cx="128588" cy="136525"/>
              </a:xfrm>
              <a:custGeom>
                <a:avLst/>
                <a:gdLst>
                  <a:gd name="T0" fmla="*/ 34 w 100"/>
                  <a:gd name="T1" fmla="*/ 79 h 106"/>
                  <a:gd name="T2" fmla="*/ 52 w 100"/>
                  <a:gd name="T3" fmla="*/ 85 h 106"/>
                  <a:gd name="T4" fmla="*/ 66 w 100"/>
                  <a:gd name="T5" fmla="*/ 81 h 106"/>
                  <a:gd name="T6" fmla="*/ 74 w 100"/>
                  <a:gd name="T7" fmla="*/ 72 h 106"/>
                  <a:gd name="T8" fmla="*/ 98 w 100"/>
                  <a:gd name="T9" fmla="*/ 72 h 106"/>
                  <a:gd name="T10" fmla="*/ 80 w 100"/>
                  <a:gd name="T11" fmla="*/ 98 h 106"/>
                  <a:gd name="T12" fmla="*/ 51 w 100"/>
                  <a:gd name="T13" fmla="*/ 106 h 106"/>
                  <a:gd name="T14" fmla="*/ 30 w 100"/>
                  <a:gd name="T15" fmla="*/ 102 h 106"/>
                  <a:gd name="T16" fmla="*/ 14 w 100"/>
                  <a:gd name="T17" fmla="*/ 91 h 106"/>
                  <a:gd name="T18" fmla="*/ 3 w 100"/>
                  <a:gd name="T19" fmla="*/ 74 h 106"/>
                  <a:gd name="T20" fmla="*/ 0 w 100"/>
                  <a:gd name="T21" fmla="*/ 53 h 106"/>
                  <a:gd name="T22" fmla="*/ 3 w 100"/>
                  <a:gd name="T23" fmla="*/ 32 h 106"/>
                  <a:gd name="T24" fmla="*/ 14 w 100"/>
                  <a:gd name="T25" fmla="*/ 15 h 106"/>
                  <a:gd name="T26" fmla="*/ 30 w 100"/>
                  <a:gd name="T27" fmla="*/ 4 h 106"/>
                  <a:gd name="T28" fmla="*/ 51 w 100"/>
                  <a:gd name="T29" fmla="*/ 0 h 106"/>
                  <a:gd name="T30" fmla="*/ 73 w 100"/>
                  <a:gd name="T31" fmla="*/ 5 h 106"/>
                  <a:gd name="T32" fmla="*/ 89 w 100"/>
                  <a:gd name="T33" fmla="*/ 18 h 106"/>
                  <a:gd name="T34" fmla="*/ 98 w 100"/>
                  <a:gd name="T35" fmla="*/ 37 h 106"/>
                  <a:gd name="T36" fmla="*/ 100 w 100"/>
                  <a:gd name="T37" fmla="*/ 60 h 106"/>
                  <a:gd name="T38" fmla="*/ 27 w 100"/>
                  <a:gd name="T39" fmla="*/ 60 h 106"/>
                  <a:gd name="T40" fmla="*/ 34 w 100"/>
                  <a:gd name="T41" fmla="*/ 79 h 106"/>
                  <a:gd name="T42" fmla="*/ 65 w 100"/>
                  <a:gd name="T43" fmla="*/ 26 h 106"/>
                  <a:gd name="T44" fmla="*/ 50 w 100"/>
                  <a:gd name="T45" fmla="*/ 21 h 106"/>
                  <a:gd name="T46" fmla="*/ 39 w 100"/>
                  <a:gd name="T47" fmla="*/ 23 h 106"/>
                  <a:gd name="T48" fmla="*/ 32 w 100"/>
                  <a:gd name="T49" fmla="*/ 29 h 106"/>
                  <a:gd name="T50" fmla="*/ 29 w 100"/>
                  <a:gd name="T51" fmla="*/ 36 h 106"/>
                  <a:gd name="T52" fmla="*/ 27 w 100"/>
                  <a:gd name="T53" fmla="*/ 42 h 106"/>
                  <a:gd name="T54" fmla="*/ 72 w 100"/>
                  <a:gd name="T55" fmla="*/ 42 h 106"/>
                  <a:gd name="T56" fmla="*/ 65 w 100"/>
                  <a:gd name="T57" fmla="*/ 2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06">
                    <a:moveTo>
                      <a:pt x="34" y="79"/>
                    </a:moveTo>
                    <a:cubicBezTo>
                      <a:pt x="38" y="83"/>
                      <a:pt x="44" y="85"/>
                      <a:pt x="52" y="85"/>
                    </a:cubicBezTo>
                    <a:cubicBezTo>
                      <a:pt x="57" y="85"/>
                      <a:pt x="62" y="84"/>
                      <a:pt x="66" y="81"/>
                    </a:cubicBezTo>
                    <a:cubicBezTo>
                      <a:pt x="70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8" y="93"/>
                      <a:pt x="80" y="98"/>
                    </a:cubicBezTo>
                    <a:cubicBezTo>
                      <a:pt x="72" y="103"/>
                      <a:pt x="62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3" y="99"/>
                      <a:pt x="18" y="96"/>
                      <a:pt x="14" y="91"/>
                    </a:cubicBezTo>
                    <a:cubicBezTo>
                      <a:pt x="9" y="86"/>
                      <a:pt x="6" y="81"/>
                      <a:pt x="3" y="74"/>
                    </a:cubicBezTo>
                    <a:cubicBezTo>
                      <a:pt x="1" y="68"/>
                      <a:pt x="0" y="61"/>
                      <a:pt x="0" y="53"/>
                    </a:cubicBezTo>
                    <a:cubicBezTo>
                      <a:pt x="0" y="46"/>
                      <a:pt x="1" y="39"/>
                      <a:pt x="3" y="32"/>
                    </a:cubicBezTo>
                    <a:cubicBezTo>
                      <a:pt x="6" y="26"/>
                      <a:pt x="9" y="20"/>
                      <a:pt x="14" y="15"/>
                    </a:cubicBezTo>
                    <a:cubicBezTo>
                      <a:pt x="18" y="11"/>
                      <a:pt x="24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9" y="0"/>
                      <a:pt x="67" y="2"/>
                      <a:pt x="73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99" y="44"/>
                      <a:pt x="100" y="52"/>
                      <a:pt x="100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8" y="69"/>
                      <a:pt x="30" y="75"/>
                      <a:pt x="34" y="79"/>
                    </a:cubicBezTo>
                    <a:close/>
                    <a:moveTo>
                      <a:pt x="65" y="26"/>
                    </a:moveTo>
                    <a:cubicBezTo>
                      <a:pt x="62" y="23"/>
                      <a:pt x="57" y="21"/>
                      <a:pt x="50" y="21"/>
                    </a:cubicBezTo>
                    <a:cubicBezTo>
                      <a:pt x="46" y="21"/>
                      <a:pt x="42" y="22"/>
                      <a:pt x="39" y="23"/>
                    </a:cubicBezTo>
                    <a:cubicBezTo>
                      <a:pt x="36" y="25"/>
                      <a:pt x="34" y="26"/>
                      <a:pt x="32" y="29"/>
                    </a:cubicBezTo>
                    <a:cubicBezTo>
                      <a:pt x="31" y="31"/>
                      <a:pt x="29" y="33"/>
                      <a:pt x="29" y="36"/>
                    </a:cubicBezTo>
                    <a:cubicBezTo>
                      <a:pt x="28" y="38"/>
                      <a:pt x="27" y="40"/>
                      <a:pt x="27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1" y="35"/>
                      <a:pt x="68" y="30"/>
                      <a:pt x="6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25"/>
              <p:cNvSpPr>
                <a:spLocks/>
              </p:cNvSpPr>
              <p:nvPr userDrawn="1"/>
            </p:nvSpPr>
            <p:spPr bwMode="auto">
              <a:xfrm>
                <a:off x="1479550" y="4678363"/>
                <a:ext cx="82550" cy="133350"/>
              </a:xfrm>
              <a:custGeom>
                <a:avLst/>
                <a:gdLst>
                  <a:gd name="T0" fmla="*/ 26 w 64"/>
                  <a:gd name="T1" fmla="*/ 3 h 103"/>
                  <a:gd name="T2" fmla="*/ 26 w 64"/>
                  <a:gd name="T3" fmla="*/ 21 h 103"/>
                  <a:gd name="T4" fmla="*/ 27 w 64"/>
                  <a:gd name="T5" fmla="*/ 21 h 103"/>
                  <a:gd name="T6" fmla="*/ 32 w 64"/>
                  <a:gd name="T7" fmla="*/ 13 h 103"/>
                  <a:gd name="T8" fmla="*/ 39 w 64"/>
                  <a:gd name="T9" fmla="*/ 6 h 103"/>
                  <a:gd name="T10" fmla="*/ 48 w 64"/>
                  <a:gd name="T11" fmla="*/ 2 h 103"/>
                  <a:gd name="T12" fmla="*/ 58 w 64"/>
                  <a:gd name="T13" fmla="*/ 0 h 103"/>
                  <a:gd name="T14" fmla="*/ 64 w 64"/>
                  <a:gd name="T15" fmla="*/ 1 h 103"/>
                  <a:gd name="T16" fmla="*/ 64 w 64"/>
                  <a:gd name="T17" fmla="*/ 27 h 103"/>
                  <a:gd name="T18" fmla="*/ 60 w 64"/>
                  <a:gd name="T19" fmla="*/ 26 h 103"/>
                  <a:gd name="T20" fmla="*/ 55 w 64"/>
                  <a:gd name="T21" fmla="*/ 26 h 103"/>
                  <a:gd name="T22" fmla="*/ 42 w 64"/>
                  <a:gd name="T23" fmla="*/ 28 h 103"/>
                  <a:gd name="T24" fmla="*/ 33 w 64"/>
                  <a:gd name="T25" fmla="*/ 35 h 103"/>
                  <a:gd name="T26" fmla="*/ 29 w 64"/>
                  <a:gd name="T27" fmla="*/ 45 h 103"/>
                  <a:gd name="T28" fmla="*/ 27 w 64"/>
                  <a:gd name="T29" fmla="*/ 58 h 103"/>
                  <a:gd name="T30" fmla="*/ 27 w 64"/>
                  <a:gd name="T31" fmla="*/ 103 h 103"/>
                  <a:gd name="T32" fmla="*/ 0 w 64"/>
                  <a:gd name="T33" fmla="*/ 103 h 103"/>
                  <a:gd name="T34" fmla="*/ 0 w 64"/>
                  <a:gd name="T35" fmla="*/ 3 h 103"/>
                  <a:gd name="T36" fmla="*/ 26 w 64"/>
                  <a:gd name="T37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03">
                    <a:moveTo>
                      <a:pt x="26" y="3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18"/>
                      <a:pt x="30" y="16"/>
                      <a:pt x="32" y="13"/>
                    </a:cubicBezTo>
                    <a:cubicBezTo>
                      <a:pt x="34" y="10"/>
                      <a:pt x="36" y="8"/>
                      <a:pt x="39" y="6"/>
                    </a:cubicBezTo>
                    <a:cubicBezTo>
                      <a:pt x="42" y="4"/>
                      <a:pt x="45" y="3"/>
                      <a:pt x="48" y="2"/>
                    </a:cubicBezTo>
                    <a:cubicBezTo>
                      <a:pt x="52" y="1"/>
                      <a:pt x="55" y="0"/>
                      <a:pt x="58" y="0"/>
                    </a:cubicBezTo>
                    <a:cubicBezTo>
                      <a:pt x="60" y="0"/>
                      <a:pt x="62" y="1"/>
                      <a:pt x="64" y="1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3" y="26"/>
                      <a:pt x="62" y="26"/>
                      <a:pt x="60" y="26"/>
                    </a:cubicBezTo>
                    <a:cubicBezTo>
                      <a:pt x="58" y="26"/>
                      <a:pt x="56" y="26"/>
                      <a:pt x="55" y="26"/>
                    </a:cubicBezTo>
                    <a:cubicBezTo>
                      <a:pt x="50" y="26"/>
                      <a:pt x="45" y="27"/>
                      <a:pt x="42" y="28"/>
                    </a:cubicBezTo>
                    <a:cubicBezTo>
                      <a:pt x="38" y="30"/>
                      <a:pt x="36" y="32"/>
                      <a:pt x="33" y="35"/>
                    </a:cubicBezTo>
                    <a:cubicBezTo>
                      <a:pt x="31" y="38"/>
                      <a:pt x="30" y="41"/>
                      <a:pt x="29" y="45"/>
                    </a:cubicBezTo>
                    <a:cubicBezTo>
                      <a:pt x="28" y="49"/>
                      <a:pt x="27" y="53"/>
                      <a:pt x="27" y="58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2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26"/>
              <p:cNvSpPr>
                <a:spLocks/>
              </p:cNvSpPr>
              <p:nvPr userDrawn="1"/>
            </p:nvSpPr>
            <p:spPr bwMode="auto">
              <a:xfrm>
                <a:off x="1573213" y="4681538"/>
                <a:ext cx="127000" cy="130175"/>
              </a:xfrm>
              <a:custGeom>
                <a:avLst/>
                <a:gdLst>
                  <a:gd name="T0" fmla="*/ 28 w 80"/>
                  <a:gd name="T1" fmla="*/ 82 h 82"/>
                  <a:gd name="T2" fmla="*/ 0 w 80"/>
                  <a:gd name="T3" fmla="*/ 0 h 82"/>
                  <a:gd name="T4" fmla="*/ 24 w 80"/>
                  <a:gd name="T5" fmla="*/ 0 h 82"/>
                  <a:gd name="T6" fmla="*/ 41 w 80"/>
                  <a:gd name="T7" fmla="*/ 56 h 82"/>
                  <a:gd name="T8" fmla="*/ 41 w 80"/>
                  <a:gd name="T9" fmla="*/ 56 h 82"/>
                  <a:gd name="T10" fmla="*/ 58 w 80"/>
                  <a:gd name="T11" fmla="*/ 0 h 82"/>
                  <a:gd name="T12" fmla="*/ 80 w 80"/>
                  <a:gd name="T13" fmla="*/ 0 h 82"/>
                  <a:gd name="T14" fmla="*/ 53 w 80"/>
                  <a:gd name="T15" fmla="*/ 82 h 82"/>
                  <a:gd name="T16" fmla="*/ 28 w 8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2">
                    <a:moveTo>
                      <a:pt x="28" y="8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58" y="0"/>
                    </a:lnTo>
                    <a:lnTo>
                      <a:pt x="80" y="0"/>
                    </a:lnTo>
                    <a:lnTo>
                      <a:pt x="53" y="82"/>
                    </a:lnTo>
                    <a:lnTo>
                      <a:pt x="28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27"/>
              <p:cNvSpPr>
                <a:spLocks noEditPoints="1"/>
              </p:cNvSpPr>
              <p:nvPr userDrawn="1"/>
            </p:nvSpPr>
            <p:spPr bwMode="auto">
              <a:xfrm>
                <a:off x="1712913" y="4632326"/>
                <a:ext cx="34925" cy="179388"/>
              </a:xfrm>
              <a:custGeom>
                <a:avLst/>
                <a:gdLst>
                  <a:gd name="T0" fmla="*/ 0 w 22"/>
                  <a:gd name="T1" fmla="*/ 18 h 113"/>
                  <a:gd name="T2" fmla="*/ 0 w 22"/>
                  <a:gd name="T3" fmla="*/ 0 h 113"/>
                  <a:gd name="T4" fmla="*/ 22 w 22"/>
                  <a:gd name="T5" fmla="*/ 0 h 113"/>
                  <a:gd name="T6" fmla="*/ 22 w 22"/>
                  <a:gd name="T7" fmla="*/ 18 h 113"/>
                  <a:gd name="T8" fmla="*/ 0 w 22"/>
                  <a:gd name="T9" fmla="*/ 18 h 113"/>
                  <a:gd name="T10" fmla="*/ 22 w 22"/>
                  <a:gd name="T11" fmla="*/ 31 h 113"/>
                  <a:gd name="T12" fmla="*/ 22 w 22"/>
                  <a:gd name="T13" fmla="*/ 113 h 113"/>
                  <a:gd name="T14" fmla="*/ 0 w 22"/>
                  <a:gd name="T15" fmla="*/ 113 h 113"/>
                  <a:gd name="T16" fmla="*/ 0 w 22"/>
                  <a:gd name="T17" fmla="*/ 31 h 113"/>
                  <a:gd name="T18" fmla="*/ 22 w 22"/>
                  <a:gd name="T19" fmla="*/ 3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13">
                    <a:moveTo>
                      <a:pt x="0" y="18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0" y="18"/>
                    </a:lnTo>
                    <a:close/>
                    <a:moveTo>
                      <a:pt x="22" y="31"/>
                    </a:moveTo>
                    <a:lnTo>
                      <a:pt x="22" y="113"/>
                    </a:lnTo>
                    <a:lnTo>
                      <a:pt x="0" y="113"/>
                    </a:lnTo>
                    <a:lnTo>
                      <a:pt x="0" y="31"/>
                    </a:lnTo>
                    <a:lnTo>
                      <a:pt x="2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28"/>
              <p:cNvSpPr>
                <a:spLocks/>
              </p:cNvSpPr>
              <p:nvPr userDrawn="1"/>
            </p:nvSpPr>
            <p:spPr bwMode="auto">
              <a:xfrm>
                <a:off x="1766888" y="4678363"/>
                <a:ext cx="127000" cy="136525"/>
              </a:xfrm>
              <a:custGeom>
                <a:avLst/>
                <a:gdLst>
                  <a:gd name="T0" fmla="*/ 51 w 99"/>
                  <a:gd name="T1" fmla="*/ 21 h 106"/>
                  <a:gd name="T2" fmla="*/ 40 w 99"/>
                  <a:gd name="T3" fmla="*/ 24 h 106"/>
                  <a:gd name="T4" fmla="*/ 33 w 99"/>
                  <a:gd name="T5" fmla="*/ 32 h 106"/>
                  <a:gd name="T6" fmla="*/ 29 w 99"/>
                  <a:gd name="T7" fmla="*/ 42 h 106"/>
                  <a:gd name="T8" fmla="*/ 28 w 99"/>
                  <a:gd name="T9" fmla="*/ 53 h 106"/>
                  <a:gd name="T10" fmla="*/ 29 w 99"/>
                  <a:gd name="T11" fmla="*/ 64 h 106"/>
                  <a:gd name="T12" fmla="*/ 33 w 99"/>
                  <a:gd name="T13" fmla="*/ 75 h 106"/>
                  <a:gd name="T14" fmla="*/ 40 w 99"/>
                  <a:gd name="T15" fmla="*/ 82 h 106"/>
                  <a:gd name="T16" fmla="*/ 51 w 99"/>
                  <a:gd name="T17" fmla="*/ 85 h 106"/>
                  <a:gd name="T18" fmla="*/ 66 w 99"/>
                  <a:gd name="T19" fmla="*/ 79 h 106"/>
                  <a:gd name="T20" fmla="*/ 73 w 99"/>
                  <a:gd name="T21" fmla="*/ 65 h 106"/>
                  <a:gd name="T22" fmla="*/ 99 w 99"/>
                  <a:gd name="T23" fmla="*/ 65 h 106"/>
                  <a:gd name="T24" fmla="*/ 84 w 99"/>
                  <a:gd name="T25" fmla="*/ 95 h 106"/>
                  <a:gd name="T26" fmla="*/ 51 w 99"/>
                  <a:gd name="T27" fmla="*/ 106 h 106"/>
                  <a:gd name="T28" fmla="*/ 30 w 99"/>
                  <a:gd name="T29" fmla="*/ 102 h 106"/>
                  <a:gd name="T30" fmla="*/ 14 w 99"/>
                  <a:gd name="T31" fmla="*/ 91 h 106"/>
                  <a:gd name="T32" fmla="*/ 4 w 99"/>
                  <a:gd name="T33" fmla="*/ 75 h 106"/>
                  <a:gd name="T34" fmla="*/ 0 w 99"/>
                  <a:gd name="T35" fmla="*/ 54 h 106"/>
                  <a:gd name="T36" fmla="*/ 4 w 99"/>
                  <a:gd name="T37" fmla="*/ 33 h 106"/>
                  <a:gd name="T38" fmla="*/ 14 w 99"/>
                  <a:gd name="T39" fmla="*/ 16 h 106"/>
                  <a:gd name="T40" fmla="*/ 30 w 99"/>
                  <a:gd name="T41" fmla="*/ 4 h 106"/>
                  <a:gd name="T42" fmla="*/ 51 w 99"/>
                  <a:gd name="T43" fmla="*/ 0 h 106"/>
                  <a:gd name="T44" fmla="*/ 69 w 99"/>
                  <a:gd name="T45" fmla="*/ 2 h 106"/>
                  <a:gd name="T46" fmla="*/ 83 w 99"/>
                  <a:gd name="T47" fmla="*/ 10 h 106"/>
                  <a:gd name="T48" fmla="*/ 94 w 99"/>
                  <a:gd name="T49" fmla="*/ 21 h 106"/>
                  <a:gd name="T50" fmla="*/ 99 w 99"/>
                  <a:gd name="T51" fmla="*/ 38 h 106"/>
                  <a:gd name="T52" fmla="*/ 72 w 99"/>
                  <a:gd name="T53" fmla="*/ 38 h 106"/>
                  <a:gd name="T54" fmla="*/ 51 w 99"/>
                  <a:gd name="T55" fmla="*/ 2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9" h="106">
                    <a:moveTo>
                      <a:pt x="51" y="21"/>
                    </a:moveTo>
                    <a:cubicBezTo>
                      <a:pt x="47" y="21"/>
                      <a:pt x="43" y="22"/>
                      <a:pt x="40" y="24"/>
                    </a:cubicBezTo>
                    <a:cubicBezTo>
                      <a:pt x="37" y="26"/>
                      <a:pt x="35" y="28"/>
                      <a:pt x="33" y="32"/>
                    </a:cubicBezTo>
                    <a:cubicBezTo>
                      <a:pt x="31" y="35"/>
                      <a:pt x="30" y="38"/>
                      <a:pt x="29" y="42"/>
                    </a:cubicBezTo>
                    <a:cubicBezTo>
                      <a:pt x="28" y="46"/>
                      <a:pt x="28" y="50"/>
                      <a:pt x="28" y="53"/>
                    </a:cubicBezTo>
                    <a:cubicBezTo>
                      <a:pt x="28" y="57"/>
                      <a:pt x="28" y="61"/>
                      <a:pt x="29" y="64"/>
                    </a:cubicBezTo>
                    <a:cubicBezTo>
                      <a:pt x="30" y="68"/>
                      <a:pt x="31" y="72"/>
                      <a:pt x="33" y="75"/>
                    </a:cubicBezTo>
                    <a:cubicBezTo>
                      <a:pt x="34" y="78"/>
                      <a:pt x="37" y="80"/>
                      <a:pt x="40" y="82"/>
                    </a:cubicBezTo>
                    <a:cubicBezTo>
                      <a:pt x="43" y="84"/>
                      <a:pt x="46" y="85"/>
                      <a:pt x="51" y="85"/>
                    </a:cubicBezTo>
                    <a:cubicBezTo>
                      <a:pt x="57" y="85"/>
                      <a:pt x="62" y="83"/>
                      <a:pt x="66" y="79"/>
                    </a:cubicBezTo>
                    <a:cubicBezTo>
                      <a:pt x="69" y="76"/>
                      <a:pt x="72" y="71"/>
                      <a:pt x="73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7" y="78"/>
                      <a:pt x="92" y="88"/>
                      <a:pt x="84" y="95"/>
                    </a:cubicBezTo>
                    <a:cubicBezTo>
                      <a:pt x="75" y="102"/>
                      <a:pt x="64" y="106"/>
                      <a:pt x="51" y="106"/>
                    </a:cubicBezTo>
                    <a:cubicBezTo>
                      <a:pt x="43" y="106"/>
                      <a:pt x="36" y="104"/>
                      <a:pt x="30" y="102"/>
                    </a:cubicBezTo>
                    <a:cubicBezTo>
                      <a:pt x="24" y="99"/>
                      <a:pt x="19" y="96"/>
                      <a:pt x="14" y="91"/>
                    </a:cubicBezTo>
                    <a:cubicBezTo>
                      <a:pt x="10" y="87"/>
                      <a:pt x="6" y="81"/>
                      <a:pt x="4" y="75"/>
                    </a:cubicBezTo>
                    <a:cubicBezTo>
                      <a:pt x="2" y="69"/>
                      <a:pt x="0" y="62"/>
                      <a:pt x="0" y="54"/>
                    </a:cubicBezTo>
                    <a:cubicBezTo>
                      <a:pt x="0" y="47"/>
                      <a:pt x="1" y="39"/>
                      <a:pt x="4" y="33"/>
                    </a:cubicBezTo>
                    <a:cubicBezTo>
                      <a:pt x="6" y="26"/>
                      <a:pt x="9" y="20"/>
                      <a:pt x="14" y="16"/>
                    </a:cubicBezTo>
                    <a:cubicBezTo>
                      <a:pt x="18" y="11"/>
                      <a:pt x="23" y="7"/>
                      <a:pt x="30" y="4"/>
                    </a:cubicBezTo>
                    <a:cubicBezTo>
                      <a:pt x="36" y="2"/>
                      <a:pt x="43" y="0"/>
                      <a:pt x="51" y="0"/>
                    </a:cubicBezTo>
                    <a:cubicBezTo>
                      <a:pt x="57" y="0"/>
                      <a:pt x="63" y="1"/>
                      <a:pt x="69" y="2"/>
                    </a:cubicBezTo>
                    <a:cubicBezTo>
                      <a:pt x="74" y="4"/>
                      <a:pt x="79" y="6"/>
                      <a:pt x="83" y="10"/>
                    </a:cubicBezTo>
                    <a:cubicBezTo>
                      <a:pt x="88" y="13"/>
                      <a:pt x="91" y="17"/>
                      <a:pt x="94" y="21"/>
                    </a:cubicBezTo>
                    <a:cubicBezTo>
                      <a:pt x="97" y="26"/>
                      <a:pt x="98" y="32"/>
                      <a:pt x="99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0" y="27"/>
                      <a:pt x="63" y="21"/>
                      <a:pt x="5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29"/>
              <p:cNvSpPr>
                <a:spLocks noEditPoints="1"/>
              </p:cNvSpPr>
              <p:nvPr userDrawn="1"/>
            </p:nvSpPr>
            <p:spPr bwMode="auto">
              <a:xfrm>
                <a:off x="1903413" y="4678363"/>
                <a:ext cx="130175" cy="136525"/>
              </a:xfrm>
              <a:custGeom>
                <a:avLst/>
                <a:gdLst>
                  <a:gd name="T0" fmla="*/ 35 w 101"/>
                  <a:gd name="T1" fmla="*/ 79 h 106"/>
                  <a:gd name="T2" fmla="*/ 52 w 101"/>
                  <a:gd name="T3" fmla="*/ 85 h 106"/>
                  <a:gd name="T4" fmla="*/ 67 w 101"/>
                  <a:gd name="T5" fmla="*/ 81 h 106"/>
                  <a:gd name="T6" fmla="*/ 74 w 101"/>
                  <a:gd name="T7" fmla="*/ 72 h 106"/>
                  <a:gd name="T8" fmla="*/ 98 w 101"/>
                  <a:gd name="T9" fmla="*/ 72 h 106"/>
                  <a:gd name="T10" fmla="*/ 81 w 101"/>
                  <a:gd name="T11" fmla="*/ 98 h 106"/>
                  <a:gd name="T12" fmla="*/ 51 w 101"/>
                  <a:gd name="T13" fmla="*/ 106 h 106"/>
                  <a:gd name="T14" fmla="*/ 30 w 101"/>
                  <a:gd name="T15" fmla="*/ 102 h 106"/>
                  <a:gd name="T16" fmla="*/ 14 w 101"/>
                  <a:gd name="T17" fmla="*/ 91 h 106"/>
                  <a:gd name="T18" fmla="*/ 4 w 101"/>
                  <a:gd name="T19" fmla="*/ 74 h 106"/>
                  <a:gd name="T20" fmla="*/ 0 w 101"/>
                  <a:gd name="T21" fmla="*/ 53 h 106"/>
                  <a:gd name="T22" fmla="*/ 4 w 101"/>
                  <a:gd name="T23" fmla="*/ 32 h 106"/>
                  <a:gd name="T24" fmla="*/ 14 w 101"/>
                  <a:gd name="T25" fmla="*/ 15 h 106"/>
                  <a:gd name="T26" fmla="*/ 31 w 101"/>
                  <a:gd name="T27" fmla="*/ 4 h 106"/>
                  <a:gd name="T28" fmla="*/ 51 w 101"/>
                  <a:gd name="T29" fmla="*/ 0 h 106"/>
                  <a:gd name="T30" fmla="*/ 74 w 101"/>
                  <a:gd name="T31" fmla="*/ 5 h 106"/>
                  <a:gd name="T32" fmla="*/ 89 w 101"/>
                  <a:gd name="T33" fmla="*/ 18 h 106"/>
                  <a:gd name="T34" fmla="*/ 98 w 101"/>
                  <a:gd name="T35" fmla="*/ 37 h 106"/>
                  <a:gd name="T36" fmla="*/ 100 w 101"/>
                  <a:gd name="T37" fmla="*/ 60 h 106"/>
                  <a:gd name="T38" fmla="*/ 28 w 101"/>
                  <a:gd name="T39" fmla="*/ 60 h 106"/>
                  <a:gd name="T40" fmla="*/ 35 w 101"/>
                  <a:gd name="T41" fmla="*/ 79 h 106"/>
                  <a:gd name="T42" fmla="*/ 66 w 101"/>
                  <a:gd name="T43" fmla="*/ 26 h 106"/>
                  <a:gd name="T44" fmla="*/ 51 w 101"/>
                  <a:gd name="T45" fmla="*/ 21 h 106"/>
                  <a:gd name="T46" fmla="*/ 40 w 101"/>
                  <a:gd name="T47" fmla="*/ 23 h 106"/>
                  <a:gd name="T48" fmla="*/ 33 w 101"/>
                  <a:gd name="T49" fmla="*/ 29 h 106"/>
                  <a:gd name="T50" fmla="*/ 29 w 101"/>
                  <a:gd name="T51" fmla="*/ 36 h 106"/>
                  <a:gd name="T52" fmla="*/ 28 w 101"/>
                  <a:gd name="T53" fmla="*/ 42 h 106"/>
                  <a:gd name="T54" fmla="*/ 73 w 101"/>
                  <a:gd name="T55" fmla="*/ 42 h 106"/>
                  <a:gd name="T56" fmla="*/ 66 w 101"/>
                  <a:gd name="T57" fmla="*/ 2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106">
                    <a:moveTo>
                      <a:pt x="35" y="79"/>
                    </a:moveTo>
                    <a:cubicBezTo>
                      <a:pt x="39" y="83"/>
                      <a:pt x="45" y="85"/>
                      <a:pt x="52" y="85"/>
                    </a:cubicBezTo>
                    <a:cubicBezTo>
                      <a:pt x="58" y="85"/>
                      <a:pt x="63" y="84"/>
                      <a:pt x="67" y="81"/>
                    </a:cubicBezTo>
                    <a:cubicBezTo>
                      <a:pt x="71" y="78"/>
                      <a:pt x="73" y="75"/>
                      <a:pt x="74" y="72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4" y="84"/>
                      <a:pt x="89" y="93"/>
                      <a:pt x="81" y="98"/>
                    </a:cubicBezTo>
                    <a:cubicBezTo>
                      <a:pt x="73" y="103"/>
                      <a:pt x="63" y="106"/>
                      <a:pt x="51" y="106"/>
                    </a:cubicBezTo>
                    <a:cubicBezTo>
                      <a:pt x="44" y="106"/>
                      <a:pt x="36" y="104"/>
                      <a:pt x="30" y="102"/>
                    </a:cubicBezTo>
                    <a:cubicBezTo>
                      <a:pt x="24" y="99"/>
                      <a:pt x="18" y="96"/>
                      <a:pt x="14" y="91"/>
                    </a:cubicBezTo>
                    <a:cubicBezTo>
                      <a:pt x="10" y="86"/>
                      <a:pt x="6" y="81"/>
                      <a:pt x="4" y="74"/>
                    </a:cubicBezTo>
                    <a:cubicBezTo>
                      <a:pt x="2" y="68"/>
                      <a:pt x="0" y="61"/>
                      <a:pt x="0" y="53"/>
                    </a:cubicBezTo>
                    <a:cubicBezTo>
                      <a:pt x="0" y="46"/>
                      <a:pt x="2" y="39"/>
                      <a:pt x="4" y="32"/>
                    </a:cubicBezTo>
                    <a:cubicBezTo>
                      <a:pt x="6" y="26"/>
                      <a:pt x="10" y="20"/>
                      <a:pt x="14" y="15"/>
                    </a:cubicBezTo>
                    <a:cubicBezTo>
                      <a:pt x="19" y="11"/>
                      <a:pt x="24" y="7"/>
                      <a:pt x="31" y="4"/>
                    </a:cubicBezTo>
                    <a:cubicBezTo>
                      <a:pt x="37" y="2"/>
                      <a:pt x="44" y="0"/>
                      <a:pt x="51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8"/>
                      <a:pt x="85" y="13"/>
                      <a:pt x="89" y="18"/>
                    </a:cubicBezTo>
                    <a:cubicBezTo>
                      <a:pt x="93" y="24"/>
                      <a:pt x="96" y="30"/>
                      <a:pt x="98" y="37"/>
                    </a:cubicBezTo>
                    <a:cubicBezTo>
                      <a:pt x="100" y="44"/>
                      <a:pt x="101" y="52"/>
                      <a:pt x="100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9"/>
                      <a:pt x="30" y="75"/>
                      <a:pt x="35" y="79"/>
                    </a:cubicBezTo>
                    <a:close/>
                    <a:moveTo>
                      <a:pt x="66" y="26"/>
                    </a:moveTo>
                    <a:cubicBezTo>
                      <a:pt x="62" y="23"/>
                      <a:pt x="57" y="21"/>
                      <a:pt x="51" y="21"/>
                    </a:cubicBezTo>
                    <a:cubicBezTo>
                      <a:pt x="46" y="21"/>
                      <a:pt x="43" y="22"/>
                      <a:pt x="40" y="23"/>
                    </a:cubicBezTo>
                    <a:cubicBezTo>
                      <a:pt x="37" y="25"/>
                      <a:pt x="35" y="26"/>
                      <a:pt x="33" y="29"/>
                    </a:cubicBezTo>
                    <a:cubicBezTo>
                      <a:pt x="31" y="31"/>
                      <a:pt x="30" y="33"/>
                      <a:pt x="29" y="36"/>
                    </a:cubicBezTo>
                    <a:cubicBezTo>
                      <a:pt x="28" y="38"/>
                      <a:pt x="28" y="40"/>
                      <a:pt x="28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1" y="35"/>
                      <a:pt x="69" y="30"/>
                      <a:pt x="6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30"/>
              <p:cNvSpPr>
                <a:spLocks/>
              </p:cNvSpPr>
              <p:nvPr userDrawn="1"/>
            </p:nvSpPr>
            <p:spPr bwMode="auto">
              <a:xfrm>
                <a:off x="2043113" y="4678363"/>
                <a:ext cx="119063" cy="136525"/>
              </a:xfrm>
              <a:custGeom>
                <a:avLst/>
                <a:gdLst>
                  <a:gd name="T0" fmla="*/ 28 w 93"/>
                  <a:gd name="T1" fmla="*/ 78 h 106"/>
                  <a:gd name="T2" fmla="*/ 33 w 93"/>
                  <a:gd name="T3" fmla="*/ 83 h 106"/>
                  <a:gd name="T4" fmla="*/ 39 w 93"/>
                  <a:gd name="T5" fmla="*/ 86 h 106"/>
                  <a:gd name="T6" fmla="*/ 47 w 93"/>
                  <a:gd name="T7" fmla="*/ 87 h 106"/>
                  <a:gd name="T8" fmla="*/ 53 w 93"/>
                  <a:gd name="T9" fmla="*/ 87 h 106"/>
                  <a:gd name="T10" fmla="*/ 59 w 93"/>
                  <a:gd name="T11" fmla="*/ 85 h 106"/>
                  <a:gd name="T12" fmla="*/ 64 w 93"/>
                  <a:gd name="T13" fmla="*/ 81 h 106"/>
                  <a:gd name="T14" fmla="*/ 65 w 93"/>
                  <a:gd name="T15" fmla="*/ 75 h 106"/>
                  <a:gd name="T16" fmla="*/ 57 w 93"/>
                  <a:gd name="T17" fmla="*/ 65 h 106"/>
                  <a:gd name="T18" fmla="*/ 34 w 93"/>
                  <a:gd name="T19" fmla="*/ 59 h 106"/>
                  <a:gd name="T20" fmla="*/ 22 w 93"/>
                  <a:gd name="T21" fmla="*/ 56 h 106"/>
                  <a:gd name="T22" fmla="*/ 12 w 93"/>
                  <a:gd name="T23" fmla="*/ 51 h 106"/>
                  <a:gd name="T24" fmla="*/ 5 w 93"/>
                  <a:gd name="T25" fmla="*/ 43 h 106"/>
                  <a:gd name="T26" fmla="*/ 2 w 93"/>
                  <a:gd name="T27" fmla="*/ 32 h 106"/>
                  <a:gd name="T28" fmla="*/ 6 w 93"/>
                  <a:gd name="T29" fmla="*/ 16 h 106"/>
                  <a:gd name="T30" fmla="*/ 16 w 93"/>
                  <a:gd name="T31" fmla="*/ 7 h 106"/>
                  <a:gd name="T32" fmla="*/ 30 w 93"/>
                  <a:gd name="T33" fmla="*/ 2 h 106"/>
                  <a:gd name="T34" fmla="*/ 46 w 93"/>
                  <a:gd name="T35" fmla="*/ 0 h 106"/>
                  <a:gd name="T36" fmla="*/ 62 w 93"/>
                  <a:gd name="T37" fmla="*/ 2 h 106"/>
                  <a:gd name="T38" fmla="*/ 75 w 93"/>
                  <a:gd name="T39" fmla="*/ 7 h 106"/>
                  <a:gd name="T40" fmla="*/ 85 w 93"/>
                  <a:gd name="T41" fmla="*/ 17 h 106"/>
                  <a:gd name="T42" fmla="*/ 90 w 93"/>
                  <a:gd name="T43" fmla="*/ 32 h 106"/>
                  <a:gd name="T44" fmla="*/ 64 w 93"/>
                  <a:gd name="T45" fmla="*/ 32 h 106"/>
                  <a:gd name="T46" fmla="*/ 58 w 93"/>
                  <a:gd name="T47" fmla="*/ 21 h 106"/>
                  <a:gd name="T48" fmla="*/ 45 w 93"/>
                  <a:gd name="T49" fmla="*/ 19 h 106"/>
                  <a:gd name="T50" fmla="*/ 40 w 93"/>
                  <a:gd name="T51" fmla="*/ 19 h 106"/>
                  <a:gd name="T52" fmla="*/ 35 w 93"/>
                  <a:gd name="T53" fmla="*/ 20 h 106"/>
                  <a:gd name="T54" fmla="*/ 31 w 93"/>
                  <a:gd name="T55" fmla="*/ 23 h 106"/>
                  <a:gd name="T56" fmla="*/ 30 w 93"/>
                  <a:gd name="T57" fmla="*/ 28 h 106"/>
                  <a:gd name="T58" fmla="*/ 33 w 93"/>
                  <a:gd name="T59" fmla="*/ 34 h 106"/>
                  <a:gd name="T60" fmla="*/ 40 w 93"/>
                  <a:gd name="T61" fmla="*/ 38 h 106"/>
                  <a:gd name="T62" fmla="*/ 50 w 93"/>
                  <a:gd name="T63" fmla="*/ 40 h 106"/>
                  <a:gd name="T64" fmla="*/ 61 w 93"/>
                  <a:gd name="T65" fmla="*/ 43 h 106"/>
                  <a:gd name="T66" fmla="*/ 73 w 93"/>
                  <a:gd name="T67" fmla="*/ 46 h 106"/>
                  <a:gd name="T68" fmla="*/ 83 w 93"/>
                  <a:gd name="T69" fmla="*/ 51 h 106"/>
                  <a:gd name="T70" fmla="*/ 90 w 93"/>
                  <a:gd name="T71" fmla="*/ 59 h 106"/>
                  <a:gd name="T72" fmla="*/ 93 w 93"/>
                  <a:gd name="T73" fmla="*/ 71 h 106"/>
                  <a:gd name="T74" fmla="*/ 89 w 93"/>
                  <a:gd name="T75" fmla="*/ 87 h 106"/>
                  <a:gd name="T76" fmla="*/ 78 w 93"/>
                  <a:gd name="T77" fmla="*/ 98 h 106"/>
                  <a:gd name="T78" fmla="*/ 64 w 93"/>
                  <a:gd name="T79" fmla="*/ 104 h 106"/>
                  <a:gd name="T80" fmla="*/ 47 w 93"/>
                  <a:gd name="T81" fmla="*/ 106 h 106"/>
                  <a:gd name="T82" fmla="*/ 30 w 93"/>
                  <a:gd name="T83" fmla="*/ 104 h 106"/>
                  <a:gd name="T84" fmla="*/ 15 w 93"/>
                  <a:gd name="T85" fmla="*/ 98 h 106"/>
                  <a:gd name="T86" fmla="*/ 5 w 93"/>
                  <a:gd name="T87" fmla="*/ 87 h 106"/>
                  <a:gd name="T88" fmla="*/ 0 w 93"/>
                  <a:gd name="T89" fmla="*/ 70 h 106"/>
                  <a:gd name="T90" fmla="*/ 26 w 93"/>
                  <a:gd name="T91" fmla="*/ 70 h 106"/>
                  <a:gd name="T92" fmla="*/ 28 w 93"/>
                  <a:gd name="T93" fmla="*/ 7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106">
                    <a:moveTo>
                      <a:pt x="28" y="78"/>
                    </a:moveTo>
                    <a:cubicBezTo>
                      <a:pt x="29" y="80"/>
                      <a:pt x="31" y="82"/>
                      <a:pt x="33" y="83"/>
                    </a:cubicBezTo>
                    <a:cubicBezTo>
                      <a:pt x="35" y="85"/>
                      <a:pt x="37" y="86"/>
                      <a:pt x="39" y="86"/>
                    </a:cubicBezTo>
                    <a:cubicBezTo>
                      <a:pt x="42" y="87"/>
                      <a:pt x="45" y="87"/>
                      <a:pt x="47" y="87"/>
                    </a:cubicBezTo>
                    <a:cubicBezTo>
                      <a:pt x="49" y="87"/>
                      <a:pt x="51" y="87"/>
                      <a:pt x="53" y="87"/>
                    </a:cubicBezTo>
                    <a:cubicBezTo>
                      <a:pt x="56" y="86"/>
                      <a:pt x="57" y="85"/>
                      <a:pt x="59" y="85"/>
                    </a:cubicBezTo>
                    <a:cubicBezTo>
                      <a:pt x="61" y="84"/>
                      <a:pt x="62" y="82"/>
                      <a:pt x="64" y="81"/>
                    </a:cubicBezTo>
                    <a:cubicBezTo>
                      <a:pt x="65" y="79"/>
                      <a:pt x="65" y="77"/>
                      <a:pt x="65" y="75"/>
                    </a:cubicBezTo>
                    <a:cubicBezTo>
                      <a:pt x="65" y="70"/>
                      <a:pt x="63" y="67"/>
                      <a:pt x="57" y="65"/>
                    </a:cubicBezTo>
                    <a:cubicBezTo>
                      <a:pt x="52" y="63"/>
                      <a:pt x="44" y="61"/>
                      <a:pt x="34" y="59"/>
                    </a:cubicBezTo>
                    <a:cubicBezTo>
                      <a:pt x="30" y="58"/>
                      <a:pt x="26" y="57"/>
                      <a:pt x="22" y="56"/>
                    </a:cubicBezTo>
                    <a:cubicBezTo>
                      <a:pt x="19" y="55"/>
                      <a:pt x="15" y="53"/>
                      <a:pt x="12" y="51"/>
                    </a:cubicBezTo>
                    <a:cubicBezTo>
                      <a:pt x="9" y="49"/>
                      <a:pt x="7" y="46"/>
                      <a:pt x="5" y="43"/>
                    </a:cubicBezTo>
                    <a:cubicBezTo>
                      <a:pt x="3" y="40"/>
                      <a:pt x="2" y="37"/>
                      <a:pt x="2" y="32"/>
                    </a:cubicBezTo>
                    <a:cubicBezTo>
                      <a:pt x="2" y="26"/>
                      <a:pt x="4" y="21"/>
                      <a:pt x="6" y="16"/>
                    </a:cubicBezTo>
                    <a:cubicBezTo>
                      <a:pt x="9" y="12"/>
                      <a:pt x="12" y="9"/>
                      <a:pt x="16" y="7"/>
                    </a:cubicBezTo>
                    <a:cubicBezTo>
                      <a:pt x="20" y="4"/>
                      <a:pt x="25" y="3"/>
                      <a:pt x="30" y="2"/>
                    </a:cubicBezTo>
                    <a:cubicBezTo>
                      <a:pt x="35" y="1"/>
                      <a:pt x="41" y="0"/>
                      <a:pt x="46" y="0"/>
                    </a:cubicBezTo>
                    <a:cubicBezTo>
                      <a:pt x="51" y="0"/>
                      <a:pt x="57" y="1"/>
                      <a:pt x="62" y="2"/>
                    </a:cubicBezTo>
                    <a:cubicBezTo>
                      <a:pt x="67" y="3"/>
                      <a:pt x="71" y="4"/>
                      <a:pt x="75" y="7"/>
                    </a:cubicBezTo>
                    <a:cubicBezTo>
                      <a:pt x="79" y="9"/>
                      <a:pt x="83" y="13"/>
                      <a:pt x="85" y="17"/>
                    </a:cubicBezTo>
                    <a:cubicBezTo>
                      <a:pt x="88" y="21"/>
                      <a:pt x="90" y="26"/>
                      <a:pt x="90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7"/>
                      <a:pt x="62" y="23"/>
                      <a:pt x="58" y="21"/>
                    </a:cubicBezTo>
                    <a:cubicBezTo>
                      <a:pt x="54" y="20"/>
                      <a:pt x="50" y="19"/>
                      <a:pt x="45" y="19"/>
                    </a:cubicBezTo>
                    <a:cubicBezTo>
                      <a:pt x="44" y="19"/>
                      <a:pt x="42" y="19"/>
                      <a:pt x="40" y="19"/>
                    </a:cubicBezTo>
                    <a:cubicBezTo>
                      <a:pt x="38" y="19"/>
                      <a:pt x="37" y="19"/>
                      <a:pt x="35" y="20"/>
                    </a:cubicBezTo>
                    <a:cubicBezTo>
                      <a:pt x="34" y="21"/>
                      <a:pt x="32" y="22"/>
                      <a:pt x="31" y="23"/>
                    </a:cubicBezTo>
                    <a:cubicBezTo>
                      <a:pt x="30" y="24"/>
                      <a:pt x="30" y="26"/>
                      <a:pt x="30" y="28"/>
                    </a:cubicBezTo>
                    <a:cubicBezTo>
                      <a:pt x="30" y="30"/>
                      <a:pt x="31" y="32"/>
                      <a:pt x="33" y="34"/>
                    </a:cubicBezTo>
                    <a:cubicBezTo>
                      <a:pt x="34" y="35"/>
                      <a:pt x="37" y="37"/>
                      <a:pt x="40" y="38"/>
                    </a:cubicBezTo>
                    <a:cubicBezTo>
                      <a:pt x="43" y="39"/>
                      <a:pt x="46" y="39"/>
                      <a:pt x="50" y="40"/>
                    </a:cubicBezTo>
                    <a:cubicBezTo>
                      <a:pt x="53" y="41"/>
                      <a:pt x="57" y="42"/>
                      <a:pt x="61" y="43"/>
                    </a:cubicBezTo>
                    <a:cubicBezTo>
                      <a:pt x="65" y="44"/>
                      <a:pt x="69" y="45"/>
                      <a:pt x="73" y="46"/>
                    </a:cubicBezTo>
                    <a:cubicBezTo>
                      <a:pt x="77" y="47"/>
                      <a:pt x="80" y="49"/>
                      <a:pt x="83" y="51"/>
                    </a:cubicBezTo>
                    <a:cubicBezTo>
                      <a:pt x="86" y="53"/>
                      <a:pt x="88" y="56"/>
                      <a:pt x="90" y="59"/>
                    </a:cubicBezTo>
                    <a:cubicBezTo>
                      <a:pt x="92" y="62"/>
                      <a:pt x="93" y="66"/>
                      <a:pt x="93" y="71"/>
                    </a:cubicBezTo>
                    <a:cubicBezTo>
                      <a:pt x="93" y="77"/>
                      <a:pt x="91" y="83"/>
                      <a:pt x="89" y="87"/>
                    </a:cubicBezTo>
                    <a:cubicBezTo>
                      <a:pt x="86" y="92"/>
                      <a:pt x="83" y="95"/>
                      <a:pt x="78" y="98"/>
                    </a:cubicBezTo>
                    <a:cubicBezTo>
                      <a:pt x="74" y="101"/>
                      <a:pt x="69" y="103"/>
                      <a:pt x="64" y="104"/>
                    </a:cubicBezTo>
                    <a:cubicBezTo>
                      <a:pt x="58" y="105"/>
                      <a:pt x="53" y="106"/>
                      <a:pt x="47" y="106"/>
                    </a:cubicBezTo>
                    <a:cubicBezTo>
                      <a:pt x="41" y="106"/>
                      <a:pt x="36" y="105"/>
                      <a:pt x="30" y="104"/>
                    </a:cubicBezTo>
                    <a:cubicBezTo>
                      <a:pt x="25" y="103"/>
                      <a:pt x="20" y="101"/>
                      <a:pt x="15" y="98"/>
                    </a:cubicBezTo>
                    <a:cubicBezTo>
                      <a:pt x="11" y="95"/>
                      <a:pt x="7" y="92"/>
                      <a:pt x="5" y="87"/>
                    </a:cubicBezTo>
                    <a:cubicBezTo>
                      <a:pt x="2" y="83"/>
                      <a:pt x="0" y="77"/>
                      <a:pt x="0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3"/>
                      <a:pt x="27" y="76"/>
                      <a:pt x="2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0480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 smtClean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6914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5538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36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50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3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6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6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956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 smtClean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3424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315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4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00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14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66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 smtClean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69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 smtClean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Modifiez le texte du masque</a:t>
            </a:r>
          </a:p>
          <a:p>
            <a:pPr lvl="1"/>
            <a:r>
              <a:rPr lang="fr-FR" altLang="en-US" dirty="0" smtClean="0"/>
              <a:t>Deuxième niveau</a:t>
            </a:r>
          </a:p>
          <a:p>
            <a:pPr lvl="2"/>
            <a:r>
              <a:rPr lang="fr-FR" altLang="en-US" dirty="0" smtClean="0"/>
              <a:t>Troisième niveau</a:t>
            </a:r>
          </a:p>
          <a:p>
            <a:pPr lvl="3"/>
            <a:r>
              <a:rPr lang="fr-FR" altLang="en-US" dirty="0" smtClean="0"/>
              <a:t>Quatrième niveau</a:t>
            </a:r>
          </a:p>
          <a:p>
            <a:pPr lvl="4"/>
            <a:r>
              <a:rPr lang="fr-FR" altLang="en-US" dirty="0" smtClean="0"/>
              <a:t>Cinquième niveau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947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 smtClean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Modifiez le texte du masque</a:t>
            </a:r>
          </a:p>
          <a:p>
            <a:pPr lvl="1"/>
            <a:r>
              <a:rPr lang="fr-FR" altLang="en-US" dirty="0" smtClean="0"/>
              <a:t>Deuxième niveau</a:t>
            </a:r>
          </a:p>
          <a:p>
            <a:pPr lvl="2"/>
            <a:r>
              <a:rPr lang="fr-FR" altLang="en-US" dirty="0" smtClean="0"/>
              <a:t>Troisième niveau</a:t>
            </a:r>
          </a:p>
          <a:p>
            <a:pPr lvl="3"/>
            <a:r>
              <a:rPr lang="fr-FR" altLang="en-US" dirty="0" smtClean="0"/>
              <a:t>Quatrième niveau</a:t>
            </a:r>
          </a:p>
          <a:p>
            <a:pPr lvl="4"/>
            <a:r>
              <a:rPr lang="fr-FR" altLang="en-US" dirty="0" smtClean="0"/>
              <a:t>Cinquième niveau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59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18" Type="http://schemas.openxmlformats.org/officeDocument/2006/relationships/hyperlink" Target="http://www.google.fr/imgres?imgurl=http://img.clubic.com/02619236-photo-orange-livebox-2.jpg&amp;imgrefurl=http://www.clubic.com/connexion-internet/fai-orange-livebox/actualite-426196-orange-livebox-2-zte.html&amp;h=432&amp;w=960&amp;sz=152&amp;tbnid=g6L_SqBJe6imCM:&amp;tbnh=50&amp;tbnw=111&amp;prev=/search?q%3Dimage%2Blive%2Bbox%26tbm%3Disch%26tbo%3Du&amp;zoom=1&amp;q=image+live+box&amp;usg=__KWzkp-mrR7G6MmF1MjolE7wsdlQ=&amp;hl=fr&amp;sa=X&amp;ei=DPD0UbLOMajI0AXkgIEI&amp;ved=0CDMQ9QEwBg" TargetMode="External"/><Relationship Id="rId26" Type="http://schemas.openxmlformats.org/officeDocument/2006/relationships/hyperlink" Target="http://www.google.fr/imgres?imgurl=http://www.c-mon-assurance.com/wp-content/uploads/2013/04/medicaments-generiques.jpg&amp;imgrefurl=http://www.c-mon-assurance.com/actualites/bien-etre/medicaments/peut-on-faire-confiance-aux-medicaments-generiques-145/&amp;h=498&amp;w=800&amp;sz=48&amp;tbnid=6AEKlfYIW79OIM:&amp;tbnh=87&amp;tbnw=139&amp;prev=/search?q%3Dimage%2Bm%C3%A9dicaments%26tbm%3Disch%26tbo%3Du&amp;zoom=1&amp;q=image+m%C3%A9dicaments&amp;usg=__yaNqm-iWI92KB3Nk6jm6tbpMazE=&amp;hl=fr&amp;sa=X&amp;ei=hPX0UaPOIMWf0QXQp4HwCQ&amp;ved=0CCYQ9QEwAw" TargetMode="External"/><Relationship Id="rId39" Type="http://schemas.openxmlformats.org/officeDocument/2006/relationships/image" Target="../media/image52.jpeg"/><Relationship Id="rId3" Type="http://schemas.openxmlformats.org/officeDocument/2006/relationships/image" Target="../media/image31.png"/><Relationship Id="rId21" Type="http://schemas.openxmlformats.org/officeDocument/2006/relationships/image" Target="../media/image43.jpeg"/><Relationship Id="rId34" Type="http://schemas.openxmlformats.org/officeDocument/2006/relationships/hyperlink" Target="http://www.google.fr/imgres?imgurl=http://onlyhdwallpapers.com/wallpaper/data_center_desktop_1920x1080_hd-wallpaper-836217.jpg&amp;imgrefurl=http://onlyhdwallpapers.com/high-definition-wallpaper/data-center-desktop-hd-wallpaper-836217/&amp;usg=__gOn0wtGjrFemgNQBgQs9XIuDzds=&amp;h=1080&amp;w=1920&amp;sz=955&amp;hl=fr&amp;start=6&amp;zoom=1&amp;tbnid=ctWq8K4DE-dkwM:&amp;tbnh=84&amp;tbnw=150&amp;ei=jgf1UcDUA8aN0wXFjYDwAg&amp;prev=/images?q%3Dimage%2Bdatacenter%26hl%3Dfr%26gbv%3D2%26tbm%3Disch&amp;itbs=1&amp;sa=X&amp;ved=0CDYQrQMwBQ" TargetMode="External"/><Relationship Id="rId42" Type="http://schemas.openxmlformats.org/officeDocument/2006/relationships/hyperlink" Target="http://www.google.fr/imgres?imgurl=http://www.oezratty.net/wordpress/wp-content/WindowsLiveWriter/16bb1de56c29_9D55/Accueil-MesServicesTV.jpg&amp;imgrefurl=http://www.oezratty.net/wordpress/2012/portail-mes-services-tv/&amp;usg=__0g77fAOoyBJQ-e_9vx9HgSpjfSo=&amp;h=710&amp;w=1275&amp;sz=111&amp;hl=fr&amp;start=6&amp;zoom=1&amp;tbnid=M5akEKqbyYf1mM:&amp;tbnh=84&amp;tbnw=150&amp;ei=7gz1UeqQCcqc0wWfloDAAQ&amp;prev=/images?q%3Dimage%2Bportail%2Bservices%26hl%3Dfr%26gbv%3D2%26tbm%3Disch&amp;itbs=1&amp;sa=X&amp;ved=0CDYQrQMwBQ" TargetMode="External"/><Relationship Id="rId7" Type="http://schemas.openxmlformats.org/officeDocument/2006/relationships/image" Target="../media/image35.jpeg"/><Relationship Id="rId12" Type="http://schemas.openxmlformats.org/officeDocument/2006/relationships/hyperlink" Target="http://www.google.fr/imgres?imgurl=http://www.dcpmedical.com/catalog/images/sohenle.jpg&amp;imgrefurl=http://www.dcpmedical.com/catalog/product_info.php?products_id%3D100%26osCsid%3D044919391db94fea511e7c37c964fc83&amp;h=500&amp;w=406&amp;sz=27&amp;tbnid=ImGvH4rpif-PaM:&amp;tbnh=86&amp;tbnw=70&amp;prev=/search?q%3Dimage%2Bp%C3%A8se%2Bpersonne%26tbm%3Disch%26tbo%3Du&amp;zoom=1&amp;q=image+p%C3%A8se+personne&amp;usg=__OzSylllMW_glM7FNV1R3YlOn6XE=&amp;hl=fr&amp;sa=X&amp;ei=sO70UeL-FsfC0QWw6YGwBg&amp;ved=0CCYQ9QEwAw" TargetMode="External"/><Relationship Id="rId17" Type="http://schemas.openxmlformats.org/officeDocument/2006/relationships/image" Target="../media/image41.jpeg"/><Relationship Id="rId25" Type="http://schemas.openxmlformats.org/officeDocument/2006/relationships/image" Target="../media/image45.jpeg"/><Relationship Id="rId33" Type="http://schemas.openxmlformats.org/officeDocument/2006/relationships/image" Target="../media/image49.jpeg"/><Relationship Id="rId38" Type="http://schemas.openxmlformats.org/officeDocument/2006/relationships/hyperlink" Target="http://www.google.fr/imgres?imgurl=http://www.hagenia.fr/wp-content/uploads/2013/05/Plateforme-hagenia-1200-800p-op-300x199.jpg&amp;imgrefurl=http://www.hagenia.fr/&amp;usg=__VfN8YyQLukkfdK_Ru4fx-DgYjF4=&amp;h=199&amp;w=300&amp;sz=17&amp;hl=fr&amp;start=45&amp;zoom=1&amp;tbnid=EpisilhBPXDaIM:&amp;tbnh=77&amp;tbnw=116&amp;ei=HQn1UefzIdSY0AWFooDgDQ&amp;prev=/images?q%3Dimage%2Bplateforme%2Binformatique%26start%3D40%26sa%3DN%26hl%3Dfr%26gbv%3D2%26tbm%3Disch&amp;itbs=1&amp;sa=X&amp;ved=0CDQQrQMwBDgo" TargetMode="External"/><Relationship Id="rId2" Type="http://schemas.openxmlformats.org/officeDocument/2006/relationships/image" Target="../media/image30.jpeg"/><Relationship Id="rId16" Type="http://schemas.openxmlformats.org/officeDocument/2006/relationships/hyperlink" Target="http://www.google.fr/imgres?imgurl=http://images3.static-girodmedical.com/media/catalog/product/cache/1/image/9df78eab33525d08d6e5fb8d27136e95/l/e/lecteur-de-glycemie-sanguine-beurer-gl50-mmol_l.jpg&amp;imgrefurl=http://www.girodmedical.com/lecteur-de-glycemie-sanguine-beurer-gl50-mmol-l.html&amp;h=700&amp;w=700&amp;sz=49&amp;tbnid=7KM9cms8NaiORM:&amp;tbnh=84&amp;tbnw=84&amp;prev=/search?q%3Dimage%2Blecteur%2Bglycemie%26tbm%3Disch%26tbo%3Du&amp;zoom=1&amp;q=image+lecteur+glycemie&amp;usg=___eCvKN3gLUejYyz8JNf07NWTf-s=&amp;hl=fr&amp;sa=X&amp;ei=Ve_0UZXqKNCe0wWgwYCgBQ&amp;ved=0CCoQ9QEwBQ" TargetMode="External"/><Relationship Id="rId20" Type="http://schemas.openxmlformats.org/officeDocument/2006/relationships/hyperlink" Target="http://www.prepaye.net/wp-content/uploads/2012/03/carte-sim-prepayee.jpg" TargetMode="External"/><Relationship Id="rId29" Type="http://schemas.openxmlformats.org/officeDocument/2006/relationships/image" Target="../media/image47.jpeg"/><Relationship Id="rId41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24" Type="http://schemas.openxmlformats.org/officeDocument/2006/relationships/hyperlink" Target="http://www.skokienet.org/community/hotline.gif" TargetMode="External"/><Relationship Id="rId32" Type="http://schemas.openxmlformats.org/officeDocument/2006/relationships/hyperlink" Target="http://www.google.fr/imgres?imgurl=http://m.informatique-depan.fr/images/domotique/schemas/systeme_domotique_complet.jpg&amp;imgrefurl=http://m.informatique-depan.fr/domotique_et_automatisme.php&amp;usg=__jSYPTjRkuGTQ5w8HIQ--CW1r1XY=&amp;h=450&amp;w=600&amp;sz=48&amp;hl=fr&amp;start=86&amp;zoom=1&amp;tbnid=jcas_ZkC2mxjVM:&amp;tbnh=101&amp;tbnw=135&amp;ei=u_70UbbeIYfC0QWwmoDoBA&amp;prev=/images?q%3Dimage%2Bdomotique%26start%3D80%26sa%3DN%26hl%3Dfr%26gbv%3D2%26tbm%3Disch&amp;itbs=1&amp;sa=X&amp;ved=0CDYQrQMwBThQ" TargetMode="External"/><Relationship Id="rId37" Type="http://schemas.openxmlformats.org/officeDocument/2006/relationships/image" Target="../media/image51.jpeg"/><Relationship Id="rId40" Type="http://schemas.openxmlformats.org/officeDocument/2006/relationships/hyperlink" Target="http://www.google.fr/imgres?imgurl=http://www.pratis.com/modules/webtv/upload/zoom/2910.jpg&amp;imgrefurl=http://www.pratis.com/shared/skins/pratis_med/modules/webtv/index_theme.php?theme%3D18%26page%3D4&amp;usg=__vd0lwfADLOZrZdrtO8MRRtXGO4k=&amp;h=187&amp;w=250&amp;sz=14&amp;hl=fr&amp;start=55&amp;zoom=1&amp;tbnid=OwVeZGSVQcBBNM:&amp;tbnh=83&amp;tbnw=111&amp;ei=0Ar1UYuUIomd0AWcnoH4AQ&amp;prev=/images?q%3Dimage%2Bt%C3%A9l%C3%A9consultation%26start%3D40%26sa%3DN%26hl%3Dfr%26gbv%3D2%26tbm%3Disch&amp;itbs=1&amp;sa=X&amp;ved=0CEgQrQMwDjgo" TargetMode="External"/><Relationship Id="rId45" Type="http://schemas.openxmlformats.org/officeDocument/2006/relationships/image" Target="../media/image55.jpeg"/><Relationship Id="rId5" Type="http://schemas.openxmlformats.org/officeDocument/2006/relationships/image" Target="../media/image33.png"/><Relationship Id="rId15" Type="http://schemas.openxmlformats.org/officeDocument/2006/relationships/image" Target="../media/image40.jpeg"/><Relationship Id="rId23" Type="http://schemas.openxmlformats.org/officeDocument/2006/relationships/image" Target="../media/image44.jpeg"/><Relationship Id="rId28" Type="http://schemas.openxmlformats.org/officeDocument/2006/relationships/hyperlink" Target="http://www.bergetcoiron.fr/IMG/jpg/Portage_de_repas.jpg" TargetMode="External"/><Relationship Id="rId36" Type="http://schemas.openxmlformats.org/officeDocument/2006/relationships/hyperlink" Target="http://www.google.fr/imgres?imgurl=http://pics.adoos.com/f870f9e8a3ad0c3e5c6120750bedaa4b-1-3-my-click-job-get-bpo-call-center-jobs-in-your-c.jpg&amp;imgrefurl=http://callcentergal.com/&amp;usg=__0BrOfp1MWAFwkfk6ir6mqVX-b5A=&amp;h=400&amp;w=393&amp;sz=30&amp;hl=fr&amp;start=39&amp;zoom=1&amp;tbnid=tE6NYQPxn8CkHM:&amp;tbnh=124&amp;tbnw=122&amp;ei=BQj1UZ-uF9Oz0QXitoHQAw&amp;prev=/images?q%3Dimage%2Bcall%2Bcenter%26start%3D20%26sa%3DN%26hl%3Dfr%26gbv%3D2%26tbm%3Disch&amp;itbs=1&amp;sa=X&amp;ved=0CFAQrQMwEjgU" TargetMode="External"/><Relationship Id="rId10" Type="http://schemas.openxmlformats.org/officeDocument/2006/relationships/hyperlink" Target="http://www.journaldugeek.com/files/2013/07/NFC_Logo.gif" TargetMode="External"/><Relationship Id="rId19" Type="http://schemas.openxmlformats.org/officeDocument/2006/relationships/image" Target="../media/image42.jpeg"/><Relationship Id="rId31" Type="http://schemas.openxmlformats.org/officeDocument/2006/relationships/image" Target="../media/image48.jpeg"/><Relationship Id="rId44" Type="http://schemas.openxmlformats.org/officeDocument/2006/relationships/hyperlink" Target="http://www.google.fr/imgres?imgurl=http://www.nuxilog.fr/nuxitempo/sliders/8/01.jpg&amp;imgrefurl=http://www.nuxilog.fr/nuxitempo/?soft%3Dtracabilite_temps_taches_ssiad_had_saad-spasad-service_a_domicile&amp;usg=__rHBCw6UWJf_bMLHOKP6OuSVeamc=&amp;h=400&amp;w=980&amp;sz=176&amp;hl=fr&amp;start=7&amp;zoom=1&amp;tbnid=hl9bnmZNg2w54M:&amp;tbnh=61&amp;tbnw=149&amp;ei=GA_1UaeBIpHK0AXp8IG4CA&amp;prev=/images?q%3Dimage%2Btra%C3%A7abilit%C3%A9%2Bservices%2Ba%2Bla%2Bpersonne%26hl%3Dfr%26gbv%3D2%26tbm%3Disch&amp;itbs=1&amp;sa=X&amp;ved=0CDgQrQMwBg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hyperlink" Target="http://www.google.fr/imgres?imgurl=http://www.spirometrie.fr/doc/image/spirobank_usb.png&amp;imgrefurl=http://www.spirometrie.fr/&amp;h=225&amp;w=300&amp;sz=50&amp;tbnid=LORrpnoQ397jjM:&amp;tbnh=90&amp;tbnw=120&amp;prev=/search?q%3Dimage%2Bspirom%C3%A8tre%26tbm%3Disch%26tbo%3Du&amp;zoom=1&amp;q=image+spirom%C3%A8tre&amp;usg=__2E5rJe4ldG7mNWxtUVMhk0AX7z0=&amp;hl=fr&amp;sa=X&amp;ei=5O70UZXuCYKm0wWc94DQDA&amp;ved=0CCIQ9QEwAQ" TargetMode="External"/><Relationship Id="rId22" Type="http://schemas.openxmlformats.org/officeDocument/2006/relationships/hyperlink" Target="http://www.google.fr/imgres?imgurl=http://www.conseil21.ordre.medecin.fr/sites/default/files/domain-144/cps%203%20copier.jpg&amp;imgrefurl=http://www.conseil21.ordre.medecin.fr/node/2147&amp;h=218&amp;w=618&amp;sz=72&amp;tbnid=i96hDpks4NBSLM:&amp;tbnh=48&amp;tbnw=136&amp;prev=/search?q%3Dimage%2Bcarte%2BCPS%26tbm%3Disch%26tbo%3Du&amp;zoom=1&amp;q=image+carte+CPS&amp;usg=__b9f5nYF3dG7Jyli6kAAtE1ibrCs=&amp;hl=fr&amp;sa=X&amp;ei=a_L0UcDOOKah0QXQkIHYAQ&amp;ved=0CCQQ9QEwAg" TargetMode="External"/><Relationship Id="rId27" Type="http://schemas.openxmlformats.org/officeDocument/2006/relationships/image" Target="../media/image46.jpeg"/><Relationship Id="rId30" Type="http://schemas.openxmlformats.org/officeDocument/2006/relationships/hyperlink" Target="http://www.google.fr/imgres?imgurl=http://www.ch-carcassonne.fr/imgfr/Image/2010/photo%20parcours%20diabeto%20reduite.jpg&amp;imgrefurl=http://www.ch-carcassonne.fr/education-therapeutique-du-patient-diabetique-0.html&amp;usg=__d_oTrVmMJxAcHFGAEHFrIAmtFmA=&amp;h=245&amp;w=326&amp;sz=36&amp;hl=fr&amp;start=59&amp;zoom=1&amp;tbnid=rkvus93422xHbM:&amp;tbnh=89&amp;tbnw=118&amp;ei=zfz0UZv_Aqmc0QXonYD4Bg&amp;prev=/images?q%3Dimage%2B%C3%A9ducation%2Bth%C3%A9rapeutique%26start%3D40%26sa%3DN%26hl%3Dfr%26gbv%3D2%26tbm%3Disch&amp;itbs=1&amp;sa=X&amp;ved=0CFAQrQMwEjgo" TargetMode="External"/><Relationship Id="rId35" Type="http://schemas.openxmlformats.org/officeDocument/2006/relationships/image" Target="../media/image50.jpeg"/><Relationship Id="rId43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fr/imgres?imgurl=http://www.conseil21.ordre.medecin.fr/sites/default/files/domain-144/cps%203%20copier.jpg&amp;imgrefurl=http://www.conseil21.ordre.medecin.fr/node/2147&amp;h=218&amp;w=618&amp;sz=72&amp;tbnid=i96hDpks4NBSLM:&amp;tbnh=48&amp;tbnw=136&amp;prev=/search?q%3Dimage%2Bcarte%2BCPS%26tbm%3Disch%26tbo%3Du&amp;zoom=1&amp;q=image+carte+CPS&amp;usg=__b9f5nYF3dG7Jyli6kAAtE1ibrCs=&amp;hl=fr&amp;sa=X&amp;ei=a_L0UcDOOKah0QXQkIHYAQ&amp;ved=0CCQQ9QEwAg" TargetMode="External"/><Relationship Id="rId13" Type="http://schemas.openxmlformats.org/officeDocument/2006/relationships/image" Target="../media/image47.jpeg"/><Relationship Id="rId18" Type="http://schemas.openxmlformats.org/officeDocument/2006/relationships/hyperlink" Target="http://www.google.fr/imgres?imgurl=http://www.oezratty.net/wordpress/wp-content/WindowsLiveWriter/16bb1de56c29_9D55/Accueil-MesServicesTV.jpg&amp;imgrefurl=http://www.oezratty.net/wordpress/2012/portail-mes-services-tv/&amp;usg=__0g77fAOoyBJQ-e_9vx9HgSpjfSo=&amp;h=710&amp;w=1275&amp;sz=111&amp;hl=fr&amp;start=6&amp;zoom=1&amp;tbnid=M5akEKqbyYf1mM:&amp;tbnh=84&amp;tbnw=150&amp;ei=7gz1UeqQCcqc0wWfloDAAQ&amp;prev=/images?q%3Dimage%2Bportail%2Bservices%26hl%3Dfr%26gbv%3D2%26tbm%3Disch&amp;itbs=1&amp;sa=X&amp;ved=0CDYQrQMwBQ" TargetMode="External"/><Relationship Id="rId26" Type="http://schemas.openxmlformats.org/officeDocument/2006/relationships/image" Target="../media/image32.png"/><Relationship Id="rId3" Type="http://schemas.openxmlformats.org/officeDocument/2006/relationships/image" Target="../media/image39.jpeg"/><Relationship Id="rId21" Type="http://schemas.openxmlformats.org/officeDocument/2006/relationships/image" Target="../media/image55.jpeg"/><Relationship Id="rId34" Type="http://schemas.openxmlformats.org/officeDocument/2006/relationships/image" Target="../media/image58.jpeg"/><Relationship Id="rId7" Type="http://schemas.openxmlformats.org/officeDocument/2006/relationships/image" Target="../media/image43.jpeg"/><Relationship Id="rId12" Type="http://schemas.openxmlformats.org/officeDocument/2006/relationships/hyperlink" Target="http://www.bergetcoiron.fr/IMG/jpg/Portage_de_repas.jpg" TargetMode="External"/><Relationship Id="rId17" Type="http://schemas.openxmlformats.org/officeDocument/2006/relationships/image" Target="../media/image52.jpeg"/><Relationship Id="rId25" Type="http://schemas.openxmlformats.org/officeDocument/2006/relationships/image" Target="../media/image31.png"/><Relationship Id="rId33" Type="http://schemas.openxmlformats.org/officeDocument/2006/relationships/image" Target="../media/image57.jpeg"/><Relationship Id="rId2" Type="http://schemas.openxmlformats.org/officeDocument/2006/relationships/hyperlink" Target="http://www.google.fr/imgres?imgurl=http://www.dcpmedical.com/catalog/images/sohenle.jpg&amp;imgrefurl=http://www.dcpmedical.com/catalog/product_info.php?products_id%3D100%26osCsid%3D044919391db94fea511e7c37c964fc83&amp;h=500&amp;w=406&amp;sz=27&amp;tbnid=ImGvH4rpif-PaM:&amp;tbnh=86&amp;tbnw=70&amp;prev=/search?q%3Dimage%2Bp%C3%A8se%2Bpersonne%26tbm%3Disch%26tbo%3Du&amp;zoom=1&amp;q=image+p%C3%A8se+personne&amp;usg=__OzSylllMW_glM7FNV1R3YlOn6XE=&amp;hl=fr&amp;sa=X&amp;ei=sO70UeL-FsfC0QWw6YGwBg&amp;ved=0CCYQ9QEwAw" TargetMode="External"/><Relationship Id="rId16" Type="http://schemas.openxmlformats.org/officeDocument/2006/relationships/hyperlink" Target="http://www.google.fr/imgres?imgurl=http://www.hagenia.fr/wp-content/uploads/2013/05/Plateforme-hagenia-1200-800p-op-300x199.jpg&amp;imgrefurl=http://www.hagenia.fr/&amp;usg=__VfN8YyQLukkfdK_Ru4fx-DgYjF4=&amp;h=199&amp;w=300&amp;sz=17&amp;hl=fr&amp;start=45&amp;zoom=1&amp;tbnid=EpisilhBPXDaIM:&amp;tbnh=77&amp;tbnw=116&amp;ei=HQn1UefzIdSY0AWFooDgDQ&amp;prev=/images?q%3Dimage%2Bplateforme%2Binformatique%26start%3D40%26sa%3DN%26hl%3Dfr%26gbv%3D2%26tbm%3Disch&amp;itbs=1&amp;sa=X&amp;ved=0CDQQrQMwBDgo" TargetMode="External"/><Relationship Id="rId20" Type="http://schemas.openxmlformats.org/officeDocument/2006/relationships/hyperlink" Target="http://www.google.fr/imgres?imgurl=http://www.nuxilog.fr/nuxitempo/sliders/8/01.jpg&amp;imgrefurl=http://www.nuxilog.fr/nuxitempo/?soft%3Dtracabilite_temps_taches_ssiad_had_saad-spasad-service_a_domicile&amp;usg=__rHBCw6UWJf_bMLHOKP6OuSVeamc=&amp;h=400&amp;w=980&amp;sz=176&amp;hl=fr&amp;start=7&amp;zoom=1&amp;tbnid=hl9bnmZNg2w54M:&amp;tbnh=61&amp;tbnw=149&amp;ei=GA_1UaeBIpHK0AXp8IG4CA&amp;prev=/images?q%3Dimage%2Btra%C3%A7abilit%C3%A9%2Bservices%2Ba%2Bla%2Bpersonne%26hl%3Dfr%26gbv%3D2%26tbm%3Disch&amp;itbs=1&amp;sa=X&amp;ved=0CDgQrQMwBg" TargetMode="External"/><Relationship Id="rId29" Type="http://schemas.openxmlformats.org/officeDocument/2006/relationships/hyperlink" Target="http://www.journaldugeek.com/files/2013/07/NFC_Logo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paye.net/wp-content/uploads/2012/03/carte-sim-prepayee.jpg" TargetMode="External"/><Relationship Id="rId11" Type="http://schemas.openxmlformats.org/officeDocument/2006/relationships/image" Target="../media/image46.jpeg"/><Relationship Id="rId24" Type="http://schemas.openxmlformats.org/officeDocument/2006/relationships/image" Target="../media/image56.jpeg"/><Relationship Id="rId32" Type="http://schemas.openxmlformats.org/officeDocument/2006/relationships/image" Target="../media/image36.pn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40.jpeg"/><Relationship Id="rId28" Type="http://schemas.openxmlformats.org/officeDocument/2006/relationships/image" Target="../media/image34.jpeg"/><Relationship Id="rId10" Type="http://schemas.openxmlformats.org/officeDocument/2006/relationships/hyperlink" Target="http://www.google.fr/imgres?imgurl=http://www.c-mon-assurance.com/wp-content/uploads/2013/04/medicaments-generiques.jpg&amp;imgrefurl=http://www.c-mon-assurance.com/actualites/bien-etre/medicaments/peut-on-faire-confiance-aux-medicaments-generiques-145/&amp;h=498&amp;w=800&amp;sz=48&amp;tbnid=6AEKlfYIW79OIM:&amp;tbnh=87&amp;tbnw=139&amp;prev=/search?q%3Dimage%2Bm%C3%A9dicaments%26tbm%3Disch%26tbo%3Du&amp;zoom=1&amp;q=image+m%C3%A9dicaments&amp;usg=__yaNqm-iWI92KB3Nk6jm6tbpMazE=&amp;hl=fr&amp;sa=X&amp;ei=hPX0UaPOIMWf0QXQp4HwCQ&amp;ved=0CCYQ9QEwAw" TargetMode="External"/><Relationship Id="rId19" Type="http://schemas.openxmlformats.org/officeDocument/2006/relationships/image" Target="../media/image54.jpeg"/><Relationship Id="rId31" Type="http://schemas.openxmlformats.org/officeDocument/2006/relationships/image" Target="../media/image37.png"/><Relationship Id="rId4" Type="http://schemas.openxmlformats.org/officeDocument/2006/relationships/hyperlink" Target="http://www.google.fr/imgres?imgurl=http://images3.static-girodmedical.com/media/catalog/product/cache/1/image/9df78eab33525d08d6e5fb8d27136e95/l/e/lecteur-de-glycemie-sanguine-beurer-gl50-mmol_l.jpg&amp;imgrefurl=http://www.girodmedical.com/lecteur-de-glycemie-sanguine-beurer-gl50-mmol-l.html&amp;h=700&amp;w=700&amp;sz=49&amp;tbnid=7KM9cms8NaiORM:&amp;tbnh=84&amp;tbnw=84&amp;prev=/search?q%3Dimage%2Blecteur%2Bglycemie%26tbm%3Disch%26tbo%3Du&amp;zoom=1&amp;q=image+lecteur+glycemie&amp;usg=___eCvKN3gLUejYyz8JNf07NWTf-s=&amp;hl=fr&amp;sa=X&amp;ei=Ve_0UZXqKNCe0wWgwYCgBQ&amp;ved=0CCoQ9QEwBQ" TargetMode="External"/><Relationship Id="rId9" Type="http://schemas.openxmlformats.org/officeDocument/2006/relationships/image" Target="../media/image44.jpeg"/><Relationship Id="rId14" Type="http://schemas.openxmlformats.org/officeDocument/2006/relationships/hyperlink" Target="http://www.google.fr/imgres?imgurl=http://pics.adoos.com/f870f9e8a3ad0c3e5c6120750bedaa4b-1-3-my-click-job-get-bpo-call-center-jobs-in-your-c.jpg&amp;imgrefurl=http://callcentergal.com/&amp;usg=__0BrOfp1MWAFwkfk6ir6mqVX-b5A=&amp;h=400&amp;w=393&amp;sz=30&amp;hl=fr&amp;start=39&amp;zoom=1&amp;tbnid=tE6NYQPxn8CkHM:&amp;tbnh=124&amp;tbnw=122&amp;ei=BQj1UZ-uF9Oz0QXitoHQAw&amp;prev=/images?q%3Dimage%2Bcall%2Bcenter%26start%3D20%26sa%3DN%26hl%3Dfr%26gbv%3D2%26tbm%3Disch&amp;itbs=1&amp;sa=X&amp;ved=0CFAQrQMwEjgU" TargetMode="External"/><Relationship Id="rId22" Type="http://schemas.openxmlformats.org/officeDocument/2006/relationships/hyperlink" Target="http://www.google.fr/imgres?imgurl=http://www.spirometrie.fr/doc/image/spirobank_usb.png&amp;imgrefurl=http://www.spirometrie.fr/&amp;h=225&amp;w=300&amp;sz=50&amp;tbnid=LORrpnoQ397jjM:&amp;tbnh=90&amp;tbnw=120&amp;prev=/search?q%3Dimage%2Bspirom%C3%A8tre%26tbm%3Disch%26tbo%3Du&amp;zoom=1&amp;q=image+spirom%C3%A8tre&amp;usg=__2E5rJe4ldG7mNWxtUVMhk0AX7z0=&amp;hl=fr&amp;sa=X&amp;ei=5O70UZXuCYKm0wWc94DQDA&amp;ved=0CCIQ9QEwAQ" TargetMode="External"/><Relationship Id="rId27" Type="http://schemas.openxmlformats.org/officeDocument/2006/relationships/image" Target="../media/image33.png"/><Relationship Id="rId30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b="10574"/>
          <a:stretch>
            <a:fillRect/>
          </a:stretch>
        </p:blipFill>
        <p:spPr bwMode="auto">
          <a:xfrm>
            <a:off x="3275856" y="329168"/>
            <a:ext cx="5162227" cy="481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5832475" cy="2520057"/>
          </a:xfrm>
          <a:effectLst>
            <a:outerShdw blurRad="50800" dist="50800" dir="5400000" algn="ctr" rotWithShape="0">
              <a:srgbClr val="4BB4E6"/>
            </a:outerShdw>
          </a:effec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fr-FR" sz="6000" dirty="0" smtClean="0">
                <a:solidFill>
                  <a:schemeClr val="bg1"/>
                </a:solidFill>
              </a:rPr>
              <a:t>Mon territoire </a:t>
            </a:r>
          </a:p>
          <a:p>
            <a:pPr>
              <a:lnSpc>
                <a:spcPct val="85000"/>
              </a:lnSpc>
            </a:pPr>
            <a:r>
              <a:rPr lang="fr-FR" sz="6000" dirty="0" smtClean="0">
                <a:solidFill>
                  <a:schemeClr val="bg1"/>
                </a:solidFill>
              </a:rPr>
              <a:t>innovant</a:t>
            </a:r>
            <a:endParaRPr lang="fr-FR" sz="6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724774" y="407144"/>
            <a:ext cx="2167706" cy="3460750"/>
          </a:xfrm>
          <a:effectLst>
            <a:outerShdw blurRad="50800" dist="25400" dir="5400000" algn="ctr" rotWithShape="0">
              <a:srgbClr val="4BB4E6"/>
            </a:outerShdw>
          </a:effectLst>
        </p:spPr>
        <p:txBody>
          <a:bodyPr/>
          <a:lstStyle/>
          <a:p>
            <a:pPr algn="r"/>
            <a:r>
              <a:rPr lang="fr-FR" sz="1800" dirty="0" smtClean="0">
                <a:solidFill>
                  <a:schemeClr val="bg1"/>
                </a:solidFill>
              </a:rPr>
              <a:t>Le numérique </a:t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>au service des citoyens et des collectivités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444395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Présentation AMV – 6 avril 2016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 Londeix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31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JINI7474\Documents\Important\CMBO 2015\Charte Orange 2015\Cadres et découpes FR\ORANGE_B2B_Cadres_Digital_VIDE\ORANGE_B2B_Cadres_Digital_VIDE_png\B2B_EQUIPE_Cadre_RVB_V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70" y="267494"/>
            <a:ext cx="2016224" cy="2016223"/>
          </a:xfrm>
          <a:prstGeom prst="rect">
            <a:avLst/>
          </a:prstGeom>
          <a:noFill/>
        </p:spPr>
      </p:pic>
      <p:grpSp>
        <p:nvGrpSpPr>
          <p:cNvPr id="13" name="Groupe 12"/>
          <p:cNvGrpSpPr/>
          <p:nvPr/>
        </p:nvGrpSpPr>
        <p:grpSpPr>
          <a:xfrm>
            <a:off x="7328205" y="195486"/>
            <a:ext cx="1338740" cy="1461842"/>
            <a:chOff x="611560" y="2571750"/>
            <a:chExt cx="1338740" cy="1461842"/>
          </a:xfrm>
        </p:grpSpPr>
        <p:pic>
          <p:nvPicPr>
            <p:cNvPr id="3" name="Picture 3" descr="C:\Users\JINI7474\Documents\Important\CMBO 2015\Charte Orange 2015\Cadres et découpes FR\ORANGE_B2B_Decoupes_Digital\ORANGE_B2B_Decoupes_Digital_png\ORANGE_B2B_Decoupes_Digital_Jaune_png\B2B_EQUIPE_Decoupe_RVB_Jau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571750"/>
              <a:ext cx="1338740" cy="1461842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632342" y="3024580"/>
              <a:ext cx="129614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Des échanges plus efficaces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313499" y="3565969"/>
            <a:ext cx="1368152" cy="1454053"/>
            <a:chOff x="3419872" y="3281440"/>
            <a:chExt cx="1368152" cy="1454053"/>
          </a:xfrm>
        </p:grpSpPr>
        <p:pic>
          <p:nvPicPr>
            <p:cNvPr id="5" name="Picture 3" descr="C:\Users\JINI7474\Documents\Important\CMBO 2015\Charte Orange 2015\Cadres et découpes FR\ORANGE_B2B_Decoupes_Digital\ORANGE_B2B_Decoupes_Digital_png\ORANGE_B2B_Decoupes_Digital_Vert_png\B2B_EQUIPE_Decoupe_RVB_Ver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0654" y="3281440"/>
              <a:ext cx="1331606" cy="1454053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419872" y="3723878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Des élus et agents connectés</a:t>
              </a:r>
              <a:br>
                <a:rPr lang="fr-FR" sz="1200" b="1" dirty="0" smtClean="0">
                  <a:solidFill>
                    <a:schemeClr val="bg1"/>
                  </a:solidFill>
                </a:rPr>
              </a:br>
              <a:r>
                <a:rPr lang="fr-FR" sz="1200" b="1" dirty="0" smtClean="0">
                  <a:solidFill>
                    <a:schemeClr val="bg1"/>
                  </a:solidFill>
                </a:rPr>
                <a:t>plus réactifs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313499" y="1912665"/>
            <a:ext cx="1368152" cy="1430391"/>
            <a:chOff x="7051445" y="1563638"/>
            <a:chExt cx="1368152" cy="1430391"/>
          </a:xfrm>
        </p:grpSpPr>
        <p:pic>
          <p:nvPicPr>
            <p:cNvPr id="9" name="Picture 3" descr="C:\Users\JINI7474\Documents\Important\CMBO 2015\Charte Orange 2015\Cadres et découpes FR\ORANGE_B2B_Decoupes_Digital\ORANGE_B2B_Decoupes_Digital_png\ORANGE_B2B_Decoupes_Digital_Violet_png\B2B_EQUIPE_Decoupe_RVB_Viole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1563638"/>
              <a:ext cx="1309938" cy="1430391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7051445" y="1996308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Une flotte de véhicules optimale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79512" y="86952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Optimiser mon fonctionnement interne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3528" y="249974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Dématérialiser les échanges pour plus d’efficacité </a:t>
            </a:r>
            <a:br>
              <a:rPr lang="fr-FR" sz="1600" dirty="0" smtClean="0"/>
            </a:br>
            <a:r>
              <a:rPr lang="fr-FR" sz="1600" dirty="0" smtClean="0"/>
              <a:t>et optimiser les dépenses de papier.</a:t>
            </a:r>
          </a:p>
          <a:p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605912" y="2408570"/>
            <a:ext cx="4558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fr-FR" dirty="0">
                <a:latin typeface="Helvetica 55 Roman" pitchFamily="2" charset="0"/>
                <a:ea typeface="+mn-ea"/>
              </a:rPr>
              <a:t>O</a:t>
            </a:r>
            <a:r>
              <a:rPr lang="fr-FR" dirty="0" smtClean="0">
                <a:latin typeface="Helvetica 55 Roman" pitchFamily="2" charset="0"/>
                <a:ea typeface="+mn-ea"/>
              </a:rPr>
              <a:t>ptimiser </a:t>
            </a:r>
            <a:r>
              <a:rPr lang="fr-FR" dirty="0">
                <a:latin typeface="Helvetica 55 Roman" pitchFamily="2" charset="0"/>
                <a:ea typeface="+mn-ea"/>
              </a:rPr>
              <a:t>votre flotte de </a:t>
            </a:r>
            <a:r>
              <a:rPr lang="fr-FR" dirty="0" smtClean="0">
                <a:latin typeface="Helvetica 55 Roman" pitchFamily="2" charset="0"/>
                <a:ea typeface="+mn-ea"/>
              </a:rPr>
              <a:t>véhicules à vos réels besoins et maitriser vos coûts d’entretien</a:t>
            </a:r>
            <a:endParaRPr lang="fr-FR" dirty="0">
              <a:latin typeface="Helvetica 55 Roman" pitchFamily="2" charset="0"/>
              <a:ea typeface="+mn-ea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504493" y="4083918"/>
            <a:ext cx="4659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fr-FR" altLang="fr-FR" dirty="0" smtClean="0">
                <a:latin typeface="Helvetica 55 Roman" pitchFamily="2" charset="0"/>
                <a:ea typeface="+mn-ea"/>
              </a:rPr>
              <a:t>Améliorer l'efficacité </a:t>
            </a:r>
            <a:r>
              <a:rPr lang="fr-FR" altLang="fr-FR" dirty="0">
                <a:latin typeface="Helvetica 55 Roman" pitchFamily="2" charset="0"/>
                <a:ea typeface="+mn-ea"/>
              </a:rPr>
              <a:t>de vos agents en déplacement </a:t>
            </a:r>
            <a:r>
              <a:rPr lang="fr-FR" altLang="fr-FR" dirty="0" smtClean="0">
                <a:latin typeface="Helvetica 55 Roman" pitchFamily="2" charset="0"/>
                <a:ea typeface="+mn-ea"/>
              </a:rPr>
              <a:t>et optimiser </a:t>
            </a:r>
            <a:r>
              <a:rPr lang="fr-FR" altLang="fr-FR" dirty="0">
                <a:latin typeface="Helvetica 55 Roman" pitchFamily="2" charset="0"/>
                <a:ea typeface="+mn-ea"/>
              </a:rPr>
              <a:t>votre </a:t>
            </a:r>
            <a:r>
              <a:rPr lang="fr-FR" altLang="fr-FR" dirty="0" smtClean="0">
                <a:latin typeface="Helvetica 55 Roman" pitchFamily="2" charset="0"/>
                <a:ea typeface="+mn-ea"/>
              </a:rPr>
              <a:t>organisation</a:t>
            </a:r>
            <a:endParaRPr lang="fr-FR" dirty="0">
              <a:latin typeface="Helvetica 55 Roman" pitchFamily="2" charset="0"/>
              <a:ea typeface="+mn-ea"/>
            </a:endParaRPr>
          </a:p>
        </p:txBody>
      </p:sp>
      <p:sp>
        <p:nvSpPr>
          <p:cNvPr id="27" name="ZoneTexte 19"/>
          <p:cNvSpPr txBox="1">
            <a:spLocks noChangeArrowheads="1"/>
          </p:cNvSpPr>
          <p:nvPr/>
        </p:nvSpPr>
        <p:spPr bwMode="auto">
          <a:xfrm>
            <a:off x="2339752" y="583109"/>
            <a:ext cx="482453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300" dirty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F</a:t>
            </a:r>
            <a:r>
              <a:rPr lang="fr-FR" altLang="fr-FR" sz="1300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aciliter </a:t>
            </a:r>
            <a:r>
              <a:rPr lang="fr-FR" altLang="fr-FR" sz="1300" dirty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les échanges </a:t>
            </a:r>
            <a:r>
              <a:rPr lang="fr-FR" altLang="fr-FR" sz="1300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et réduire les déplacements grâce aux outils collaboratifs</a:t>
            </a:r>
            <a:endParaRPr lang="fr-FR" altLang="fr-FR" sz="1300" dirty="0">
              <a:solidFill>
                <a:srgbClr val="000000"/>
              </a:solidFill>
              <a:latin typeface="Helvetica 55 Roman" pitchFamily="2" charset="0"/>
              <a:ea typeface="+mn-ea"/>
            </a:endParaRPr>
          </a:p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300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Rester </a:t>
            </a:r>
            <a:r>
              <a:rPr lang="fr-FR" altLang="fr-FR" sz="1300" dirty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joignable </a:t>
            </a:r>
            <a:r>
              <a:rPr lang="fr-FR" altLang="fr-FR" sz="1300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et </a:t>
            </a:r>
            <a:r>
              <a:rPr lang="fr-FR" altLang="fr-FR" sz="1300" dirty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connecté en </a:t>
            </a:r>
            <a:r>
              <a:rPr lang="fr-FR" altLang="fr-FR" sz="1300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mobilité</a:t>
            </a:r>
            <a:endParaRPr lang="fr-FR" altLang="fr-FR" sz="1300" b="1" dirty="0">
              <a:solidFill>
                <a:srgbClr val="FFFFFF"/>
              </a:solidFill>
              <a:latin typeface="Helvetica 55 Roman" pitchFamily="2" charset="0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Optimiser mon fonctionnement interne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7614"/>
            <a:ext cx="3048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JINI7474\Documents\Important\CMBO 2015\Charte Orange 2015\Cadres et découpes FR\ORANGE_B2B_Decoupes_Digital\ORANGE_B2B_Decoupes_Digital_png\ORANGE_B2B_Decoupes_Digital_Jaune_png\B2B_EQUIPE_Decoupe_RVB_Jau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62"/>
            <a:ext cx="1338740" cy="14618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40352" y="483518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 échanges plus efficaces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3563888" y="1491630"/>
            <a:ext cx="5256584" cy="1895475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Vos élus et directeurs restent joignables  en mobilité avec un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numéro unique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, peuvent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consulter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leurs messages mails et vocaux en déplacement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Vos agents savent à tout moment qui est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disponible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et comment (indication de présence des collaborateurs, appel et messagerie instantanée depuis le PC, accès à l’annuaire de la collectivité)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Vos agents sur le terrain restent joignables en permanence en activité,  consultent le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planning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des visites et peuvent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signaler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au plus vite les situations d’urgence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Gagner du temps dans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l’organisation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de vos réunions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: simplification, rapidité et réactivité dans la mise en place d’une réunion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altLang="fr-FR" sz="1300" dirty="0" smtClean="0">
                <a:solidFill>
                  <a:schemeClr val="bg2"/>
                </a:solidFill>
                <a:latin typeface="Helvetica 55 Roman" pitchFamily="2" charset="0"/>
              </a:rPr>
              <a:t>R</a:t>
            </a:r>
            <a:r>
              <a:rPr kumimoji="0" lang="fr-FR" altLang="fr-FR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éduire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le nombre de déplacements de vos collaborateurs  et ainsi,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maitriser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vos dépenses  ( baisse des coûts de transport,  économie de carburants, de frais d’hébergement ou de repas,…)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INI7474\Documents\Important\CMBO 2015\Charte Orange 2015\Cadres et découpes FR\ORANGE_B2B_Decoupes_Digital\ORANGE_B2B_Decoupes_Digital_png\ORANGE_B2B_Decoupes_Digital_Violet_png\B2B_EQUIPE_Decoupe_RVB_Vio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525" y="81292"/>
            <a:ext cx="1309938" cy="143039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7614"/>
            <a:ext cx="3024336" cy="33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Optimiser mon fonctionnement interne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730690" y="513962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Une flotte de véhicules optimale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>
          <a:xfrm>
            <a:off x="3563888" y="1779662"/>
            <a:ext cx="4833496" cy="1895475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Optimiser le nombre de véhicules face à vos besoins réels</a:t>
            </a:r>
          </a:p>
          <a:p>
            <a:pPr marL="176213" marR="0" lvl="0" indent="-176213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Contrôler le nombre de kilomètres parcourus en diminuant les coûts de communication et de carburant grâce à la navigation assistée et aux outils d’éco-conduite</a:t>
            </a:r>
          </a:p>
          <a:p>
            <a:pPr marL="176213" marR="0" lvl="0" indent="-176213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Augmenter la durée de vie des véhicules en récupérant les données kms pour les entretiens </a:t>
            </a:r>
          </a:p>
          <a:p>
            <a:pPr marL="176213" marR="0" lvl="0" indent="-176213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Gagner du temps sur la gestion du parc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JINI7474\Documents\Important\CMBO 2015\Charte Orange 2015\Cadres et découpes FR\ORANGE_B2B_Decoupes_Digital\ORANGE_B2B_Decoupes_Digital_png\ORANGE_B2B_Decoupes_Digital_Vert_png\B2B_EQUIPE_Decoupe_RVB_V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2644"/>
            <a:ext cx="1331606" cy="145405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Optimiser mon fonctionnement interne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7614"/>
            <a:ext cx="3048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19570" y="525082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 agents connectés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plus réactifs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3491879" y="1676980"/>
            <a:ext cx="5400601" cy="247894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Optimiser les déplacements (</a:t>
            </a:r>
            <a:r>
              <a:rPr kumimoji="0" lang="fr-FR" altLang="fr-FR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géolocalisation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, modifications des plannings en temps réel) pour réduire les délais d’exécution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Diminuer les délais  administratifs grâce à la dématérialisation des formulaires, en limitant les erreurs de </a:t>
            </a:r>
            <a:r>
              <a:rPr kumimoji="0" lang="fr-FR" altLang="fr-FR" sz="13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reporting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 lors de la ressaisie manuelle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Améliorer votre image  auprès de vos citoyens  et de vos agents : </a:t>
            </a:r>
          </a:p>
          <a:p>
            <a:pPr marL="531813" lvl="1" indent="-176213" defTabSz="514350">
              <a:lnSpc>
                <a:spcPct val="90000"/>
              </a:lnSpc>
              <a:spcAft>
                <a:spcPts val="963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suivre l’évolution des technologies de la vie quotidienne et offrir une qualité de service à vos citoyens </a:t>
            </a:r>
          </a:p>
          <a:p>
            <a:pPr marL="531813" lvl="1" indent="-176213" defTabSz="514350">
              <a:lnSpc>
                <a:spcPct val="90000"/>
              </a:lnSpc>
              <a:spcAft>
                <a:spcPts val="963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offrir une meilleure sécurité (alarmes, géo localisation) et une plus grande autonomie à vos</a:t>
            </a:r>
            <a:r>
              <a:rPr kumimoji="0" lang="fr-FR" altLang="fr-FR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agents (disponibilité des informations pertinentes sur leur mobile, possibilité de les modifier, et même imprimer à distance)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Réduire le gaspillage des ressources naturelles tout en réalisant des économies</a:t>
            </a:r>
            <a:r>
              <a:rPr kumimoji="0" lang="fr-FR" altLang="fr-FR" sz="1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</a:t>
            </a:r>
            <a:endParaRPr kumimoji="0" lang="fr-FR" altLang="fr-FR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JINI7474\Documents\Important\CMBO 2015\Charte Orange 2015\Cadres et découpes FR\ORANGE_B2B_Decoupes_Digital\ORANGE_B2B_Decoupes_Digital_png\ORANGE_B2B_Decoupes_Digital_Vert_png\B2B_EQUIPE_Decoupe_RVB_V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2644"/>
            <a:ext cx="1331606" cy="145405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Optimiser mon fonctionnement interne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7614"/>
            <a:ext cx="3048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19570" y="525082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 élus connectés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plus réactifs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3563888" y="1832868"/>
            <a:ext cx="5400600" cy="275510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altLang="fr-FR" sz="1200" dirty="0" smtClean="0">
                <a:latin typeface="Helvetica 55 Roman" pitchFamily="2" charset="0"/>
              </a:rPr>
              <a:t>L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es élus consultent et annotent les documents pendant les séances, votent en direct, accèdent à l’historique des conseils précédents, et aussi à tous les documents qu’ils n’ont pas téléchargés en se connectant à un espace sécurisé et ce, où qu’ils se trouvent….. ils peuvent aussi gérer leurs procurations dématérialisées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altLang="fr-FR" sz="1200" dirty="0" smtClean="0">
                <a:latin typeface="Helvetica 55 Roman" pitchFamily="2" charset="0"/>
              </a:rPr>
              <a:t>I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ls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peuvent consulter la messagerie sur leur tablette, utiliser Google-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maps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pour la localisation, faire des recherches en ligne 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Un mail peut être envoyé à l’ensemble des élus avec la convocation, l’ordre du jour et les projets de délibération avant chaque conseil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altLang="fr-FR" sz="1200" dirty="0" smtClean="0">
                <a:latin typeface="Helvetica 55 Roman" pitchFamily="2" charset="0"/>
              </a:rPr>
              <a:t>C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entralisée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et plus accessible, l’information est aussi plus complète et participe à l’amélioration de la démocratie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63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Sans compter les économies d’impression, d’affranchissement et de temps de préparation des séances et d’acheminement des dossiers </a:t>
            </a:r>
            <a:endParaRPr kumimoji="0" lang="fr-FR" altLang="fr-FR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INI7474\Documents\Important\CMBO 2015\Charte Orange 2015\Cadres et découpes FR\ORANGE_B2B_Cadres_Digital_VIDE\ORANGE_B2B_Cadres_Digital_VIDE_png\B2B_MES_CLIENTS_Cadre_RVB_V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9502"/>
            <a:ext cx="2016224" cy="201622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83568" y="843558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Développer l’attractivité de mon territoire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2499742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Attirer les entreprises, </a:t>
            </a:r>
            <a:br>
              <a:rPr lang="fr-FR" sz="1600" dirty="0" smtClean="0"/>
            </a:br>
            <a:r>
              <a:rPr lang="fr-FR" sz="1600" dirty="0" smtClean="0"/>
              <a:t>les touristes </a:t>
            </a:r>
            <a:br>
              <a:rPr lang="fr-FR" sz="1600" dirty="0" smtClean="0"/>
            </a:br>
            <a:r>
              <a:rPr lang="fr-FR" sz="1600" dirty="0" smtClean="0"/>
              <a:t>et résidents</a:t>
            </a:r>
            <a:br>
              <a:rPr lang="fr-FR" sz="1600" dirty="0" smtClean="0"/>
            </a:br>
            <a:r>
              <a:rPr lang="fr-FR" sz="1600" dirty="0" smtClean="0"/>
              <a:t>dans un cadre de vie plus dynamique.</a:t>
            </a:r>
          </a:p>
          <a:p>
            <a:endParaRPr lang="fr-FR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14982"/>
          <a:stretch>
            <a:fillRect/>
          </a:stretch>
        </p:blipFill>
        <p:spPr bwMode="auto">
          <a:xfrm>
            <a:off x="3179860" y="123478"/>
            <a:ext cx="5654793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INI7474\Documents\Important\CMBO 2015\Charte Orange 2015\Cadres et découpes FR\ORANGE_B2B_Decoupes_Digital\ORANGE_B2B_Decoupes_Digital_png\ORANGE_B2B_Decoupes_Digital_Vert_png\B2B_MES CLIENTS_Decoupe_RVB_V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0477" y="195486"/>
            <a:ext cx="1373030" cy="14319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52320" y="577761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Accroitre l’économie locale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7524328" y="1923678"/>
            <a:ext cx="1368152" cy="1408988"/>
            <a:chOff x="3635896" y="3395010"/>
            <a:chExt cx="1368152" cy="1408988"/>
          </a:xfrm>
        </p:grpSpPr>
        <p:pic>
          <p:nvPicPr>
            <p:cNvPr id="5" name="Picture 3" descr="C:\Users\JINI7474\Documents\Important\CMBO 2015\Charte Orange 2015\Cadres et découpes FR\ORANGE_B2B_Decoupes_Digital\ORANGE_B2B_Decoupes_Digital_png\ORANGE_B2B_Decoupes_Digital_Jaune_png\B2B_MES_CLIENTS_Decoupe_RVB_Jau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1916" y="3395010"/>
              <a:ext cx="1351012" cy="140898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635896" y="3815939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Améliorer le cadre de vie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524328" y="3579862"/>
            <a:ext cx="1377814" cy="1429768"/>
            <a:chOff x="6725362" y="1203598"/>
            <a:chExt cx="1377814" cy="1429768"/>
          </a:xfrm>
        </p:grpSpPr>
        <p:pic>
          <p:nvPicPr>
            <p:cNvPr id="7" name="Picture 3" descr="C:\Users\JINI7474\Documents\Important\CMBO 2015\Charte Orange 2015\Cadres et découpes FR\ORANGE_B2B_Decoupes_Digital\ORANGE_B2B_Decoupes_Digital_png\ORANGE_B2B_Decoupes_Digital_Bleu_png\B2B_MES_CLIENTS_Decoupe_RVB_Bleu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1203598"/>
              <a:ext cx="1370936" cy="1429768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725362" y="1624525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Développer</a:t>
              </a:r>
              <a:br>
                <a:rPr lang="fr-FR" sz="1200" b="1" dirty="0" smtClean="0">
                  <a:solidFill>
                    <a:schemeClr val="bg1"/>
                  </a:solidFill>
                </a:rPr>
              </a:br>
              <a:r>
                <a:rPr lang="fr-FR" sz="1200" b="1" dirty="0" smtClean="0">
                  <a:solidFill>
                    <a:schemeClr val="bg1"/>
                  </a:solidFill>
                </a:rPr>
                <a:t>le tourisme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4" descr="C:\Users\JINI7474\Documents\Important\CMBO 2015\Charte Orange 2015\Cadres et découpes FR\ORANGE_B2B_Cadres_Digital_VIDE\ORANGE_B2B_Cadres_Digital_VIDE_png\B2B_MES_CLIENTS_Cadre_RVB_VI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9502"/>
            <a:ext cx="2016224" cy="201622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683568" y="843558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Développer l’attractivité de mon territoire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2499742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Attirer les entreprises, les touristes et résidents</a:t>
            </a:r>
            <a:br>
              <a:rPr lang="fr-FR" sz="1600" dirty="0" smtClean="0"/>
            </a:br>
            <a:r>
              <a:rPr lang="fr-FR" sz="1600" dirty="0" smtClean="0"/>
              <a:t>dans un cadre de vie plus dynamique.</a:t>
            </a:r>
          </a:p>
          <a:p>
            <a:endParaRPr lang="fr-FR" sz="1600" dirty="0"/>
          </a:p>
        </p:txBody>
      </p:sp>
      <p:sp>
        <p:nvSpPr>
          <p:cNvPr id="17" name="ZoneTexte 19"/>
          <p:cNvSpPr txBox="1">
            <a:spLocks noChangeArrowheads="1"/>
          </p:cNvSpPr>
          <p:nvPr/>
        </p:nvSpPr>
        <p:spPr bwMode="auto">
          <a:xfrm>
            <a:off x="2346773" y="2409150"/>
            <a:ext cx="49615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/>
            <a:r>
              <a:rPr lang="fr-FR" altLang="fr-FR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Offrir des </a:t>
            </a:r>
            <a:r>
              <a:rPr lang="fr-FR" altLang="fr-FR" dirty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moyens </a:t>
            </a:r>
            <a:r>
              <a:rPr lang="fr-FR" altLang="fr-FR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améliorant </a:t>
            </a:r>
            <a:r>
              <a:rPr lang="fr-FR" altLang="fr-FR" dirty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la </a:t>
            </a:r>
            <a:r>
              <a:rPr lang="fr-FR" altLang="fr-FR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vie quotidienne </a:t>
            </a:r>
            <a:r>
              <a:rPr lang="fr-FR" altLang="fr-FR" dirty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de tous sur votre </a:t>
            </a:r>
            <a:r>
              <a:rPr lang="fr-FR" altLang="fr-FR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territoire et ses alentours</a:t>
            </a:r>
            <a:endParaRPr lang="fr-FR" altLang="fr-FR" dirty="0">
              <a:solidFill>
                <a:srgbClr val="000000"/>
              </a:solidFill>
              <a:latin typeface="Helvetica 55 Roman" pitchFamily="2" charset="0"/>
              <a:ea typeface="+mn-ea"/>
            </a:endParaRPr>
          </a:p>
          <a:p>
            <a:pPr algn="r" defTabSz="914400"/>
            <a:endParaRPr lang="fr-FR" altLang="fr-FR" b="1" dirty="0">
              <a:solidFill>
                <a:srgbClr val="FFFFFF"/>
              </a:solidFill>
              <a:latin typeface="Helvetica 55 Roman" pitchFamily="2" charset="0"/>
              <a:ea typeface="+mn-ea"/>
            </a:endParaRPr>
          </a:p>
        </p:txBody>
      </p:sp>
      <p:sp>
        <p:nvSpPr>
          <p:cNvPr id="19" name="ZoneTexte 27"/>
          <p:cNvSpPr txBox="1">
            <a:spLocks noChangeArrowheads="1"/>
          </p:cNvSpPr>
          <p:nvPr/>
        </p:nvSpPr>
        <p:spPr bwMode="auto">
          <a:xfrm>
            <a:off x="2627784" y="680378"/>
            <a:ext cx="4680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/>
            <a:r>
              <a:rPr lang="fr-FR" altLang="fr-FR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Attirer les entreprises, et développer l’emploi de proximité</a:t>
            </a:r>
            <a:endParaRPr lang="fr-FR" altLang="fr-FR" b="1" dirty="0">
              <a:solidFill>
                <a:srgbClr val="000000"/>
              </a:solidFill>
              <a:latin typeface="Helvetica 55 Roman" pitchFamily="2" charset="0"/>
              <a:ea typeface="+mn-ea"/>
            </a:endParaRPr>
          </a:p>
        </p:txBody>
      </p:sp>
      <p:sp>
        <p:nvSpPr>
          <p:cNvPr id="21" name="ZoneTexte 30"/>
          <p:cNvSpPr txBox="1">
            <a:spLocks noChangeArrowheads="1"/>
          </p:cNvSpPr>
          <p:nvPr/>
        </p:nvSpPr>
        <p:spPr bwMode="auto">
          <a:xfrm>
            <a:off x="2699792" y="4064754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/>
            <a:r>
              <a:rPr lang="fr-FR" altLang="fr-FR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Attirer </a:t>
            </a:r>
            <a:r>
              <a:rPr lang="fr-FR" altLang="fr-FR" dirty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des visiteurs, pour le sport, les visites culturelles et les activités de </a:t>
            </a:r>
            <a:r>
              <a:rPr lang="fr-FR" altLang="fr-FR" dirty="0" smtClean="0">
                <a:solidFill>
                  <a:srgbClr val="000000"/>
                </a:solidFill>
                <a:latin typeface="Helvetica 55 Roman" pitchFamily="2" charset="0"/>
                <a:ea typeface="+mn-ea"/>
              </a:rPr>
              <a:t>loisirs</a:t>
            </a:r>
            <a:endParaRPr lang="fr-FR" altLang="fr-FR" b="1" dirty="0">
              <a:solidFill>
                <a:srgbClr val="FFFFFF"/>
              </a:solidFill>
              <a:latin typeface="Helvetica 55 Roman" pitchFamily="2" charset="0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Développer l’attractivité de mon territoire</a:t>
            </a:r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34182"/>
            <a:ext cx="31115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JINI7474\Documents\Important\CMBO 2015\Charte Orange 2015\Cadres et découpes FR\ORANGE_B2B_Decoupes_Digital\ORANGE_B2B_Decoupes_Digital_png\ORANGE_B2B_Decoupes_Digital_Vert_png\B2B_MES CLIENTS_Decoupe_RVB_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6945" y="59679"/>
            <a:ext cx="1373030" cy="14319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98788" y="483518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Accroitre l’économie locale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35896" y="1491630"/>
            <a:ext cx="5328592" cy="231173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Dynamiser la création et l’accueil des entreprises et commerces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Faciliter l’accès aux infrastructures (routières , autoroutières, ferroviaire, …) aux entreprises</a:t>
            </a:r>
            <a:endParaRPr kumimoji="0" lang="fr-FR" sz="1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Renforcer la sécurité des zones industrielles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Optimiser et fluidifier les déplacements interurbains, </a:t>
            </a:r>
            <a:r>
              <a:rPr kumimoji="0" lang="fr-FR" alt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piloter en temps réel les trajets ville vers zone industrielle , stades, centre des congrès, …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Créer des évènements nationaux et internationaux pour et avec les entrepreneurs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Animer votre e-réputation via les réseaux sociaux à destination des industriels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Alerter les citoyens sur les risques industriels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Développer la ville intelligente de demain, connecter les infrastructures publiques et privées 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Développer l’attractivité de mon territoire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34182"/>
            <a:ext cx="31115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JINI7474\Documents\Important\CMBO 2015\Charte Orange 2015\Cadres et découpes FR\ORANGE_B2B_Decoupes_Digital\ORANGE_B2B_Decoupes_Digital_png\ORANGE_B2B_Decoupes_Digital_Jaune_png\B2B_MES_CLIENTS_Decoupe_RVB_Jau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928" y="82642"/>
            <a:ext cx="1351012" cy="14089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09908" y="503571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Améliorer le cadre de vie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07904" y="1419622"/>
            <a:ext cx="5256584" cy="2305301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200" dirty="0" smtClean="0">
                <a:latin typeface="Helvetica 55 Roman" pitchFamily="2" charset="0"/>
              </a:rPr>
              <a:t>F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aciliter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l’accès à la ville et aux commerces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Renforcer la sécurité de vos sites et en contrôler l’accès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Optimiser et fluidifier les déplacements urbain, stationner plus facilement, 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piloter en temps réel les trajets des bus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Faciliter les paiements en ligne des différents services de votre collectivité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Informer et communiquer pour augmenter la fréquentation des manifestations locales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Rendre visible les évènements de la ville sur le plan national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200" dirty="0" smtClean="0">
                <a:latin typeface="Helvetica 55 Roman" pitchFamily="2" charset="0"/>
              </a:rPr>
              <a:t>O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ffrir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des accès Internet  en wifi à tous les administrés et visiteurs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Renforcer la notoriété de votre ville, par la e-réputation via les réseaux sociaux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Optimiser la collecte des déchets, réaliser des économies d’énergie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Alerter les citoyens sur les risques environnementaux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Développer l’attractivité de mon territoire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34182"/>
            <a:ext cx="31115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JINI7474\Documents\Important\CMBO 2015\Charte Orange 2015\Cadres et découpes FR\ORANGE_B2B_Decoupes_Digital\ORANGE_B2B_Decoupes_Digital_png\ORANGE_B2B_Decoupes_Digital_Bleu_png\B2B_MES_CLIENTS_Decoupe_RVB_Ble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6395" y="61862"/>
            <a:ext cx="1370936" cy="14297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99517" y="482789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Développer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le tourisme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3539563" y="1635646"/>
            <a:ext cx="5424925" cy="3096344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Valoriser l’image  de votre collectivité en proposant le partage et la mutualisation des connexions Haut-débit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Mettre en valeur le patrimoine et enrichir le parcours du visiteur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Guider et informer le touriste sur l’histoire du patrimoine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Analyser les flux de populations au sein et autour de votre commune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Promouvoir vos évènements, augmenter la fréquentation des manifestations : informer, communiquer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Présenter les sites culturels de façon interactive et ludique grâce à des applications dédiées ou des guides de visite numérique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Dynamiser la stratégie d’accueil des offices de tourisme, centres culturels,…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Créer et enrichir un portail vidéo en ligne, communiquer via les Réseaux sociaux : animer et modérer votre e-réputation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NI7474\Documents\Important\CMBO 2015\images\Orange_963550_17062015.jpg"/>
          <p:cNvPicPr>
            <a:picLocks noChangeAspect="1" noChangeArrowheads="1"/>
          </p:cNvPicPr>
          <p:nvPr/>
        </p:nvPicPr>
        <p:blipFill>
          <a:blip r:embed="rId2" cstate="print"/>
          <a:srcRect t="8647" r="13567" b="17854"/>
          <a:stretch>
            <a:fillRect/>
          </a:stretch>
        </p:blipFill>
        <p:spPr bwMode="auto">
          <a:xfrm>
            <a:off x="0" y="0"/>
            <a:ext cx="9144000" cy="5188935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9726" y="339725"/>
            <a:ext cx="8470899" cy="503833"/>
          </a:xfrm>
        </p:spPr>
        <p:txBody>
          <a:bodyPr/>
          <a:lstStyle/>
          <a:p>
            <a:r>
              <a:rPr lang="fr-FR" sz="2800" dirty="0" smtClean="0">
                <a:solidFill>
                  <a:schemeClr val="bg2"/>
                </a:solidFill>
              </a:rPr>
              <a:t>Vos challenges d’aujourd’hui et de demain</a:t>
            </a:r>
            <a:endParaRPr lang="fr-FR" sz="2800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" y="790575"/>
            <a:ext cx="446881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06" y="308"/>
            <a:ext cx="7279594" cy="514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79512" y="1196753"/>
            <a:ext cx="6480720" cy="2087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eaLnBrk="1" hangingPunct="1"/>
            <a:r>
              <a:rPr lang="en-GB" altLang="fr-FR" sz="5400" dirty="0">
                <a:solidFill>
                  <a:schemeClr val="accent1"/>
                </a:solidFill>
                <a:latin typeface="Helvetica 75 Bold" panose="020B0804020202020204" pitchFamily="34" charset="0"/>
              </a:rPr>
              <a:t>Orange </a:t>
            </a:r>
            <a:r>
              <a:rPr lang="en-GB" altLang="fr-FR" sz="5400" dirty="0" smtClean="0">
                <a:solidFill>
                  <a:schemeClr val="accent1"/>
                </a:solidFill>
                <a:latin typeface="Helvetica 75 Bold" panose="020B0804020202020204" pitchFamily="34" charset="0"/>
              </a:rPr>
              <a:t>Healthcare </a:t>
            </a:r>
          </a:p>
          <a:p>
            <a:pPr eaLnBrk="1" hangingPunct="1"/>
            <a:r>
              <a:rPr lang="en-GB" altLang="fr-FR" sz="3600" dirty="0" err="1" smtClean="0">
                <a:latin typeface="Helvetica 75 Bold" panose="020B0804020202020204" pitchFamily="34" charset="0"/>
              </a:rPr>
              <a:t>vers</a:t>
            </a:r>
            <a:r>
              <a:rPr lang="en-GB" altLang="fr-FR" sz="3600" dirty="0" smtClean="0">
                <a:latin typeface="Helvetica 75 Bold" panose="020B0804020202020204" pitchFamily="34" charset="0"/>
              </a:rPr>
              <a:t> un </a:t>
            </a:r>
            <a:r>
              <a:rPr lang="en-GB" altLang="fr-FR" sz="3600" dirty="0" err="1" smtClean="0">
                <a:latin typeface="Helvetica 75 Bold" panose="020B0804020202020204" pitchFamily="34" charset="0"/>
              </a:rPr>
              <a:t>syst</a:t>
            </a:r>
            <a:r>
              <a:rPr lang="fr-FR" altLang="fr-FR" sz="3600" dirty="0" smtClean="0">
                <a:latin typeface="Helvetica 75 Bold" panose="020B0804020202020204" pitchFamily="34" charset="0"/>
              </a:rPr>
              <a:t>è</a:t>
            </a:r>
            <a:r>
              <a:rPr lang="en-US" altLang="fr-FR" sz="3600" dirty="0" smtClean="0">
                <a:latin typeface="Helvetica 75 Bold" panose="020B0804020202020204" pitchFamily="34" charset="0"/>
              </a:rPr>
              <a:t>me de </a:t>
            </a:r>
          </a:p>
          <a:p>
            <a:pPr eaLnBrk="1" hangingPunct="1"/>
            <a:r>
              <a:rPr lang="en-US" altLang="fr-FR" sz="3600" dirty="0" smtClean="0">
                <a:latin typeface="Helvetica 75 Bold" panose="020B0804020202020204" pitchFamily="34" charset="0"/>
              </a:rPr>
              <a:t>santé connect</a:t>
            </a:r>
            <a:r>
              <a:rPr lang="fr-FR" altLang="fr-FR" sz="3600" dirty="0" smtClean="0">
                <a:latin typeface="Helvetica 75 Bold" panose="020B0804020202020204" pitchFamily="34" charset="0"/>
              </a:rPr>
              <a:t>é</a:t>
            </a:r>
            <a:r>
              <a:rPr lang="en-US" altLang="fr-FR" sz="3600" dirty="0" smtClean="0">
                <a:latin typeface="Helvetica 75 Bold" panose="020B0804020202020204" pitchFamily="34" charset="0"/>
              </a:rPr>
              <a:t>e</a:t>
            </a:r>
            <a:endParaRPr lang="fr-FR" altLang="fr-FR" sz="3600" dirty="0"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92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23528" y="360417"/>
            <a:ext cx="7943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6600"/>
                </a:solidFill>
                <a:latin typeface="Helvetica 75 Bold" panose="020B0804020202020204" pitchFamily="34" charset="0"/>
              </a:rPr>
              <a:t>Orange et la </a:t>
            </a:r>
            <a:r>
              <a:rPr lang="fr-FR" sz="2000" b="1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santé : </a:t>
            </a:r>
            <a:r>
              <a:rPr lang="fr-FR" sz="2000" b="1" dirty="0" smtClean="0">
                <a:solidFill>
                  <a:srgbClr val="000000"/>
                </a:solidFill>
                <a:latin typeface="Helvetica 75 Bold" panose="020B0804020202020204" pitchFamily="34" charset="0"/>
              </a:rPr>
              <a:t>de </a:t>
            </a:r>
            <a:r>
              <a:rPr lang="fr-FR" sz="2000" b="1" dirty="0">
                <a:solidFill>
                  <a:srgbClr val="000000"/>
                </a:solidFill>
                <a:latin typeface="Helvetica 75 Bold" panose="020B0804020202020204" pitchFamily="34" charset="0"/>
              </a:rPr>
              <a:t>nouveaux défis…en France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941" y="677980"/>
            <a:ext cx="4355024" cy="391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323528" y="1033608"/>
            <a:ext cx="30243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262626"/>
                </a:solidFill>
                <a:latin typeface="Helvetica 55 Roman" panose="020B0604020202020204" pitchFamily="2" charset="0"/>
                <a:ea typeface="ＭＳ Ｐゴシック" charset="-128"/>
              </a:rPr>
              <a:t>répondre à l’explosion du poids des </a:t>
            </a:r>
            <a:r>
              <a:rPr lang="fr-FR" b="1" dirty="0">
                <a:solidFill>
                  <a:srgbClr val="7030A0"/>
                </a:solidFill>
                <a:latin typeface="Helvetica 55 Roman" panose="020B0604020202020204" pitchFamily="2" charset="0"/>
                <a:ea typeface="ＭＳ Ｐゴシック" charset="-128"/>
              </a:rPr>
              <a:t>maladies chroniques </a:t>
            </a:r>
            <a:r>
              <a:rPr lang="fr-FR" dirty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et des dépenses </a:t>
            </a:r>
            <a:r>
              <a:rPr lang="fr-FR" dirty="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associées</a:t>
            </a:r>
            <a:endParaRPr lang="fr-FR" dirty="0">
              <a:solidFill>
                <a:srgbClr val="000000"/>
              </a:solidFill>
              <a:latin typeface="Helvetica 55 Roman" panose="020B0604020202020204" pitchFamily="2" charset="0"/>
              <a:ea typeface="ＭＳ Ｐゴシック" charset="-128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668928" y="1033608"/>
            <a:ext cx="2490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262626"/>
                </a:solidFill>
                <a:latin typeface="Helvetica 55 Roman" panose="020B0604020202020204" pitchFamily="2" charset="0"/>
                <a:ea typeface="ＭＳ Ｐゴシック" charset="-128"/>
              </a:rPr>
              <a:t>fournir des réponses à la  </a:t>
            </a:r>
            <a:r>
              <a:rPr lang="fr-FR" b="1" dirty="0">
                <a:solidFill>
                  <a:srgbClr val="FF6600"/>
                </a:solidFill>
                <a:latin typeface="Helvetica 55 Roman" panose="020B0604020202020204" pitchFamily="2" charset="0"/>
                <a:ea typeface="ＭＳ Ｐゴシック" charset="-128"/>
              </a:rPr>
              <a:t>désertification </a:t>
            </a:r>
            <a:r>
              <a:rPr lang="fr-FR" b="1" dirty="0" smtClean="0">
                <a:solidFill>
                  <a:srgbClr val="FF6600"/>
                </a:solidFill>
                <a:latin typeface="Helvetica 55 Roman" panose="020B0604020202020204" pitchFamily="2" charset="0"/>
                <a:ea typeface="ＭＳ Ｐゴシック" charset="-128"/>
              </a:rPr>
              <a:t>médicale</a:t>
            </a:r>
            <a:endParaRPr lang="fr-FR" b="1" dirty="0">
              <a:solidFill>
                <a:srgbClr val="FF6600"/>
              </a:solidFill>
              <a:latin typeface="Helvetica 55 Roman" panose="020B0604020202020204" pitchFamily="2" charset="0"/>
              <a:ea typeface="ＭＳ Ｐゴシック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2160" y="2067694"/>
            <a:ext cx="26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optimiser la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2" charset="0"/>
                <a:ea typeface="ＭＳ Ｐゴシック" charset="-128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Helvetica 55 Roman" panose="020B0604020202020204" pitchFamily="2" charset="0"/>
                <a:ea typeface="ＭＳ Ｐゴシック" charset="-128"/>
              </a:rPr>
              <a:t>coordination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2" charset="0"/>
                <a:ea typeface="ＭＳ Ｐゴシック" charset="-128"/>
              </a:rPr>
              <a:t> </a:t>
            </a:r>
            <a:r>
              <a:rPr lang="fr-FR" dirty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des professionnels de </a:t>
            </a:r>
            <a:r>
              <a:rPr lang="fr-FR" dirty="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santé</a:t>
            </a:r>
            <a:endParaRPr lang="fr-FR" dirty="0">
              <a:solidFill>
                <a:srgbClr val="000000"/>
              </a:solidFill>
              <a:latin typeface="Helvetica 55 Roman" panose="020B0604020202020204" pitchFamily="2" charset="0"/>
              <a:ea typeface="ＭＳ Ｐゴシック" charset="-128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916282" y="2949667"/>
            <a:ext cx="2544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améliorer la</a:t>
            </a:r>
            <a:r>
              <a:rPr lang="fr-FR" dirty="0">
                <a:solidFill>
                  <a:srgbClr val="FF6600"/>
                </a:solidFill>
                <a:latin typeface="Helvetica 55 Roman" panose="020B0604020202020204" pitchFamily="2" charset="0"/>
                <a:ea typeface="ＭＳ Ｐゴシック" charset="-128"/>
              </a:rPr>
              <a:t> </a:t>
            </a:r>
            <a:r>
              <a:rPr lang="fr-FR" b="1" dirty="0">
                <a:solidFill>
                  <a:srgbClr val="4BB4E6"/>
                </a:solidFill>
                <a:latin typeface="Helvetica 55 Roman" panose="020B0604020202020204" pitchFamily="2" charset="0"/>
                <a:ea typeface="ＭＳ Ｐゴシック" charset="-128"/>
              </a:rPr>
              <a:t>qualité des soins </a:t>
            </a:r>
            <a:endParaRPr lang="fr-FR" b="1" dirty="0" smtClean="0">
              <a:solidFill>
                <a:srgbClr val="4BB4E6"/>
              </a:solidFill>
              <a:latin typeface="Helvetica 55 Roman" panose="020B0604020202020204" pitchFamily="2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et </a:t>
            </a:r>
            <a:r>
              <a:rPr lang="fr-FR" dirty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le </a:t>
            </a:r>
            <a:r>
              <a:rPr lang="fr-FR" b="1" dirty="0">
                <a:solidFill>
                  <a:srgbClr val="4BB4E6"/>
                </a:solidFill>
                <a:latin typeface="Helvetica 55 Roman" panose="020B0604020202020204" pitchFamily="2" charset="0"/>
                <a:ea typeface="ＭＳ Ｐゴシック" charset="-128"/>
              </a:rPr>
              <a:t>confort</a:t>
            </a:r>
            <a:r>
              <a:rPr lang="fr-FR" dirty="0">
                <a:solidFill>
                  <a:srgbClr val="4BB4E6"/>
                </a:solidFill>
                <a:latin typeface="Helvetica 55 Roman" panose="020B0604020202020204" pitchFamily="2" charset="0"/>
                <a:ea typeface="ＭＳ Ｐゴシック" charset="-128"/>
              </a:rPr>
              <a:t> </a:t>
            </a:r>
            <a:r>
              <a:rPr lang="fr-FR" dirty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des </a:t>
            </a:r>
            <a:r>
              <a:rPr lang="fr-FR" dirty="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patients</a:t>
            </a:r>
            <a:endParaRPr lang="fr-FR" dirty="0">
              <a:solidFill>
                <a:srgbClr val="000000"/>
              </a:solidFill>
              <a:latin typeface="Helvetica 55 Roman" panose="020B0604020202020204" pitchFamily="2" charset="0"/>
              <a:ea typeface="ＭＳ Ｐゴシック" charset="-128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471159" y="4227934"/>
            <a:ext cx="34563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262626"/>
                </a:solidFill>
                <a:latin typeface="Helvetica 55 Roman" panose="020B0604020202020204" pitchFamily="2" charset="0"/>
                <a:ea typeface="ＭＳ Ｐゴシック" charset="-128"/>
              </a:rPr>
              <a:t>prendre en charge les personnes en situation de </a:t>
            </a:r>
            <a:r>
              <a:rPr lang="fr-FR" b="1" dirty="0">
                <a:solidFill>
                  <a:srgbClr val="FF99FF"/>
                </a:solidFill>
                <a:latin typeface="Helvetica 55 Roman" panose="020B0604020202020204" pitchFamily="2" charset="0"/>
                <a:ea typeface="ＭＳ Ｐゴシック" charset="-128"/>
              </a:rPr>
              <a:t>dépendance</a:t>
            </a:r>
            <a:r>
              <a:rPr lang="fr-FR" b="1" dirty="0">
                <a:solidFill>
                  <a:srgbClr val="7030A0"/>
                </a:solidFill>
                <a:latin typeface="Helvetica 55 Roman" panose="020B0604020202020204" pitchFamily="2" charset="0"/>
                <a:ea typeface="ＭＳ Ｐゴシック" charset="-128"/>
              </a:rPr>
              <a:t> </a:t>
            </a:r>
            <a:r>
              <a:rPr lang="fr-FR" dirty="0">
                <a:latin typeface="Helvetica 55 Roman" panose="020B0604020202020204" pitchFamily="2" charset="0"/>
                <a:ea typeface="ＭＳ Ｐゴシック" charset="-128"/>
              </a:rPr>
              <a:t>: 18% </a:t>
            </a:r>
            <a:r>
              <a:rPr lang="fr-FR" dirty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des personnes âgées en </a:t>
            </a:r>
            <a:r>
              <a:rPr lang="fr-FR" dirty="0" smtClean="0">
                <a:solidFill>
                  <a:srgbClr val="000000"/>
                </a:solidFill>
                <a:latin typeface="Helvetica 55 Roman" panose="020B0604020202020204" pitchFamily="2" charset="0"/>
                <a:ea typeface="ＭＳ Ｐゴシック" charset="-128"/>
              </a:rPr>
              <a:t>2011</a:t>
            </a:r>
            <a:endParaRPr lang="fr-FR" dirty="0">
              <a:solidFill>
                <a:srgbClr val="000000"/>
              </a:solidFill>
              <a:latin typeface="Helvetica 55 Roman" panose="020B0604020202020204" pitchFamily="2" charset="0"/>
              <a:ea typeface="ＭＳ Ｐゴシック" charset="-128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24631" y="2413654"/>
            <a:ext cx="2518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262626"/>
                </a:solidFill>
                <a:latin typeface="Helvetica 55 Roman" panose="020B0604020202020204" pitchFamily="2" charset="0"/>
                <a:ea typeface="ＭＳ Ｐゴシック" charset="-128"/>
              </a:rPr>
              <a:t>anticiper le </a:t>
            </a:r>
            <a:r>
              <a:rPr lang="fr-FR" b="1" dirty="0">
                <a:solidFill>
                  <a:srgbClr val="8F8F8F"/>
                </a:solidFill>
                <a:latin typeface="Helvetica 55 Roman" panose="020B0604020202020204" pitchFamily="2" charset="0"/>
                <a:ea typeface="ＭＳ Ｐゴシック" charset="-128"/>
              </a:rPr>
              <a:t>vieillissement de la </a:t>
            </a:r>
            <a:r>
              <a:rPr lang="fr-FR" b="1" dirty="0" smtClean="0">
                <a:solidFill>
                  <a:srgbClr val="8F8F8F"/>
                </a:solidFill>
                <a:latin typeface="Helvetica 55 Roman" panose="020B0604020202020204" pitchFamily="2" charset="0"/>
                <a:ea typeface="ＭＳ Ｐゴシック" charset="-128"/>
              </a:rPr>
              <a:t>population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Helvetica 55 Roman" panose="020B0604020202020204" pitchFamily="2" charset="0"/>
                <a:ea typeface="ＭＳ Ｐゴシック" charset="-128"/>
              </a:rPr>
              <a:t>&gt; </a:t>
            </a:r>
            <a:r>
              <a:rPr lang="fr-FR" dirty="0" smtClean="0">
                <a:solidFill>
                  <a:srgbClr val="FF99FF"/>
                </a:solidFill>
                <a:latin typeface="Helvetica 55 Roman" panose="020B0604020202020204" pitchFamily="2" charset="0"/>
                <a:ea typeface="ＭＳ Ｐゴシック" charset="-128"/>
              </a:rPr>
              <a:t>84,8</a:t>
            </a:r>
            <a:r>
              <a:rPr lang="fr-FR" dirty="0" smtClean="0">
                <a:latin typeface="Helvetica 55 Roman" panose="020B0604020202020204" pitchFamily="2" charset="0"/>
                <a:ea typeface="ＭＳ Ｐゴシック" charset="-128"/>
              </a:rPr>
              <a:t> ans pour les femmes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Helvetica 55 Roman" panose="020B0604020202020204" pitchFamily="2" charset="0"/>
                <a:ea typeface="ＭＳ Ｐゴシック" charset="-128"/>
              </a:rPr>
              <a:t>&gt; </a:t>
            </a:r>
            <a:r>
              <a:rPr lang="fr-FR" dirty="0" smtClean="0">
                <a:solidFill>
                  <a:srgbClr val="4BB4E6"/>
                </a:solidFill>
                <a:latin typeface="Helvetica 55 Roman" panose="020B0604020202020204" pitchFamily="2" charset="0"/>
                <a:ea typeface="ＭＳ Ｐゴシック" charset="-128"/>
              </a:rPr>
              <a:t>78,1</a:t>
            </a:r>
            <a:r>
              <a:rPr lang="fr-FR" dirty="0" smtClean="0">
                <a:latin typeface="Helvetica 55 Roman" panose="020B0604020202020204" pitchFamily="2" charset="0"/>
                <a:ea typeface="ＭＳ Ｐゴシック" charset="-128"/>
              </a:rPr>
              <a:t> ans pour les hommes</a:t>
            </a:r>
            <a:endParaRPr lang="fr-FR" dirty="0">
              <a:latin typeface="Helvetica 55 Roman" panose="020B0604020202020204" pitchFamily="2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589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4" descr="images domici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80975"/>
            <a:ext cx="233997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85975"/>
            <a:ext cx="3571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055813"/>
            <a:ext cx="3683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105025"/>
            <a:ext cx="3032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090738"/>
            <a:ext cx="2079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7" descr="CHJ20090403HealthG3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8932" r="15974"/>
          <a:stretch>
            <a:fillRect/>
          </a:stretch>
        </p:blipFill>
        <p:spPr bwMode="auto">
          <a:xfrm>
            <a:off x="7586970" y="2740485"/>
            <a:ext cx="455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" name="Group 45"/>
          <p:cNvGrpSpPr>
            <a:grpSpLocks/>
          </p:cNvGrpSpPr>
          <p:nvPr/>
        </p:nvGrpSpPr>
        <p:grpSpPr bwMode="auto">
          <a:xfrm>
            <a:off x="2914650" y="2812385"/>
            <a:ext cx="871538" cy="400050"/>
            <a:chOff x="1616" y="2113"/>
            <a:chExt cx="469" cy="252"/>
          </a:xfrm>
        </p:grpSpPr>
        <p:pic>
          <p:nvPicPr>
            <p:cNvPr id="99" name="Picture 46" descr="nu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" y="2113"/>
              <a:ext cx="4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 Box 47"/>
            <p:cNvSpPr txBox="1">
              <a:spLocks noChangeArrowheads="1"/>
            </p:cNvSpPr>
            <p:nvPr/>
          </p:nvSpPr>
          <p:spPr bwMode="auto">
            <a:xfrm>
              <a:off x="1701" y="2168"/>
              <a:ext cx="34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" anchor="ctr">
              <a:spAutoFit/>
            </a:bodyPr>
            <a:lstStyle>
              <a:lvl1pPr eaLnBrk="0" hangingPunct="0">
                <a:spcAft>
                  <a:spcPts val="63"/>
                </a:spcAft>
                <a:buClr>
                  <a:srgbClr val="FF66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Helvetica 55 Roman" pitchFamily="2" charset="0"/>
                </a:defRPr>
              </a:lvl1pPr>
              <a:lvl2pPr marL="742950" indent="-28575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2pPr>
              <a:lvl3pPr marL="11430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3pPr>
              <a:lvl4pPr marL="16002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4pPr>
              <a:lvl5pPr marL="20574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000" b="1" dirty="0">
                  <a:latin typeface="Arial" charset="0"/>
                  <a:cs typeface="Tahoma" pitchFamily="34" charset="0"/>
                </a:rPr>
                <a:t>GPRS</a:t>
              </a:r>
            </a:p>
            <a:p>
              <a:pPr algn="ctr">
                <a:lnSpc>
                  <a:spcPct val="8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000" b="1" dirty="0">
                  <a:latin typeface="Arial" charset="0"/>
                  <a:cs typeface="Tahoma" pitchFamily="34" charset="0"/>
                </a:rPr>
                <a:t>4G</a:t>
              </a:r>
            </a:p>
          </p:txBody>
        </p:sp>
      </p:grpSp>
      <p:grpSp>
        <p:nvGrpSpPr>
          <p:cNvPr id="101" name="Group 42"/>
          <p:cNvGrpSpPr>
            <a:grpSpLocks/>
          </p:cNvGrpSpPr>
          <p:nvPr/>
        </p:nvGrpSpPr>
        <p:grpSpPr bwMode="auto">
          <a:xfrm>
            <a:off x="5096565" y="2846746"/>
            <a:ext cx="938212" cy="395288"/>
            <a:chOff x="1732" y="2115"/>
            <a:chExt cx="463" cy="249"/>
          </a:xfrm>
        </p:grpSpPr>
        <p:pic>
          <p:nvPicPr>
            <p:cNvPr id="102" name="Picture 43" descr="nu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" y="2115"/>
              <a:ext cx="46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 Box 44"/>
            <p:cNvSpPr txBox="1">
              <a:spLocks noChangeArrowheads="1"/>
            </p:cNvSpPr>
            <p:nvPr/>
          </p:nvSpPr>
          <p:spPr bwMode="auto">
            <a:xfrm>
              <a:off x="1824" y="2196"/>
              <a:ext cx="32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anchor="ctr">
              <a:spAutoFit/>
            </a:bodyPr>
            <a:lstStyle>
              <a:lvl1pPr eaLnBrk="0" hangingPunct="0">
                <a:spcAft>
                  <a:spcPts val="63"/>
                </a:spcAft>
                <a:buClr>
                  <a:srgbClr val="FF66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Helvetica 55 Roman" pitchFamily="2" charset="0"/>
                </a:defRPr>
              </a:lvl1pPr>
              <a:lvl2pPr marL="742950" indent="-28575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2pPr>
              <a:lvl3pPr marL="11430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3pPr>
              <a:lvl4pPr marL="16002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4pPr>
              <a:lvl5pPr marL="20574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000" b="1" dirty="0">
                  <a:latin typeface="Arial" charset="0"/>
                  <a:cs typeface="Tahoma" pitchFamily="34" charset="0"/>
                </a:rPr>
                <a:t>Internet</a:t>
              </a:r>
            </a:p>
          </p:txBody>
        </p:sp>
      </p:grpSp>
      <p:pic>
        <p:nvPicPr>
          <p:cNvPr id="104" name="Picture 29" descr="Afficher l'image en taille réell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057400"/>
            <a:ext cx="43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1" descr="ANd9GcRK0e6F1HiOBE6X8Ke8GVWrsOMecdWMa9vFllGCJ_exM5qRGn4aXDXbuA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74625"/>
            <a:ext cx="419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3" descr="ANd9GcSDyEskn2HNHUURNoB1e_8oms9nltrVwIKqCP7ZIiAy_tCLZharKBthCUo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74612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5" descr="ANd9GcSaSPSBt2sZ4akKXrTYPM5TbGVRGo0ql8pFmMjOeJSXiL2eyNVpgBmycD8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285750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 Box 36"/>
          <p:cNvSpPr txBox="1">
            <a:spLocks noChangeArrowheads="1"/>
          </p:cNvSpPr>
          <p:nvPr/>
        </p:nvSpPr>
        <p:spPr bwMode="auto">
          <a:xfrm>
            <a:off x="6337300" y="431800"/>
            <a:ext cx="1219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>
                <a:latin typeface="Helvetica 45 Light" pitchFamily="34" charset="0"/>
              </a:rPr>
              <a:t>télésuivi</a:t>
            </a:r>
          </a:p>
        </p:txBody>
      </p:sp>
      <p:sp>
        <p:nvSpPr>
          <p:cNvPr id="109" name="Line 37"/>
          <p:cNvSpPr>
            <a:spLocks noChangeShapeType="1"/>
          </p:cNvSpPr>
          <p:nvPr/>
        </p:nvSpPr>
        <p:spPr bwMode="auto">
          <a:xfrm>
            <a:off x="5664200" y="62230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0" name="Line 38"/>
          <p:cNvSpPr>
            <a:spLocks noChangeShapeType="1"/>
          </p:cNvSpPr>
          <p:nvPr/>
        </p:nvSpPr>
        <p:spPr bwMode="auto">
          <a:xfrm>
            <a:off x="7467600" y="622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1" name="Picture 40" descr="ANd9GcQ2-LYOpOHuJ-rm7MGOYHwW6wDVQBVx84vUcWr2DbDIQAuNYIGEftriHVY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479675"/>
            <a:ext cx="860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 Box 43"/>
          <p:cNvSpPr txBox="1">
            <a:spLocks noChangeArrowheads="1"/>
          </p:cNvSpPr>
          <p:nvPr/>
        </p:nvSpPr>
        <p:spPr bwMode="auto">
          <a:xfrm>
            <a:off x="5549900" y="889000"/>
            <a:ext cx="1714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>
                <a:latin typeface="Helvetica 45 Light" pitchFamily="34" charset="0"/>
              </a:rPr>
              <a:t>téléconsultation</a:t>
            </a:r>
          </a:p>
        </p:txBody>
      </p:sp>
      <p:sp>
        <p:nvSpPr>
          <p:cNvPr id="113" name="Line 44"/>
          <p:cNvSpPr>
            <a:spLocks noChangeShapeType="1"/>
          </p:cNvSpPr>
          <p:nvPr/>
        </p:nvSpPr>
        <p:spPr bwMode="auto">
          <a:xfrm>
            <a:off x="5537200" y="1066800"/>
            <a:ext cx="12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Line 45"/>
          <p:cNvSpPr>
            <a:spLocks noChangeShapeType="1"/>
          </p:cNvSpPr>
          <p:nvPr/>
        </p:nvSpPr>
        <p:spPr bwMode="auto">
          <a:xfrm>
            <a:off x="7200900" y="1092200"/>
            <a:ext cx="254000" cy="114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5" name="Picture 47" descr="CHJ20090403HealthG3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8932" r="15974"/>
          <a:stretch>
            <a:fillRect/>
          </a:stretch>
        </p:blipFill>
        <p:spPr bwMode="auto">
          <a:xfrm>
            <a:off x="7572375" y="1111250"/>
            <a:ext cx="4556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 Box 47"/>
          <p:cNvSpPr txBox="1">
            <a:spLocks noChangeArrowheads="1"/>
          </p:cNvSpPr>
          <p:nvPr/>
        </p:nvSpPr>
        <p:spPr bwMode="auto">
          <a:xfrm>
            <a:off x="5562600" y="1257300"/>
            <a:ext cx="1714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>
                <a:latin typeface="Helvetica 45 Light" pitchFamily="34" charset="0"/>
              </a:rPr>
              <a:t>cahier liaison</a:t>
            </a:r>
          </a:p>
        </p:txBody>
      </p:sp>
      <p:sp>
        <p:nvSpPr>
          <p:cNvPr id="117" name="Line 48"/>
          <p:cNvSpPr>
            <a:spLocks noChangeShapeType="1"/>
          </p:cNvSpPr>
          <p:nvPr/>
        </p:nvSpPr>
        <p:spPr bwMode="auto">
          <a:xfrm flipV="1">
            <a:off x="7020272" y="1317625"/>
            <a:ext cx="447328" cy="9324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Line 50"/>
          <p:cNvSpPr>
            <a:spLocks noChangeShapeType="1"/>
          </p:cNvSpPr>
          <p:nvPr/>
        </p:nvSpPr>
        <p:spPr bwMode="auto">
          <a:xfrm>
            <a:off x="5638800" y="14478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0" name="Picture 52" descr="Afficher l'image en taille réelle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1595438"/>
            <a:ext cx="7302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54" descr="ANd9GcQxM4ETeQsSpYl7Acs6fo6Vqb4kUGKBg2vAyx_5hyJGVrkjpdzOmnIxQnXv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201863"/>
            <a:ext cx="102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Text Box 55"/>
          <p:cNvSpPr txBox="1">
            <a:spLocks noChangeArrowheads="1"/>
          </p:cNvSpPr>
          <p:nvPr/>
        </p:nvSpPr>
        <p:spPr bwMode="auto">
          <a:xfrm>
            <a:off x="5753100" y="1739900"/>
            <a:ext cx="171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>
                <a:latin typeface="Helvetica 45 Light" pitchFamily="34" charset="0"/>
              </a:rPr>
              <a:t>authentification SIM/CPS</a:t>
            </a: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5549900" y="17399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7150100" y="2133600"/>
            <a:ext cx="2921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5" name="Picture 59" descr="Afficher l'image en taille réelle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0"/>
            <a:ext cx="473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61" descr="ANd9GcSlJusLwalQGmO0HyNVl5Rsm-jHpvTjIrDhRJrUXOP7FPFs5_vQWxPGJH-6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0" y="57150"/>
            <a:ext cx="67424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 Box 63"/>
          <p:cNvSpPr txBox="1">
            <a:spLocks noChangeArrowheads="1"/>
          </p:cNvSpPr>
          <p:nvPr/>
        </p:nvSpPr>
        <p:spPr bwMode="auto">
          <a:xfrm>
            <a:off x="1358900" y="152400"/>
            <a:ext cx="1714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latin typeface="Helvetica 45 Light" pitchFamily="34" charset="0"/>
              </a:rPr>
              <a:t>observance</a:t>
            </a:r>
          </a:p>
        </p:txBody>
      </p:sp>
      <p:sp>
        <p:nvSpPr>
          <p:cNvPr id="128" name="Line 64"/>
          <p:cNvSpPr>
            <a:spLocks noChangeShapeType="1"/>
          </p:cNvSpPr>
          <p:nvPr/>
        </p:nvSpPr>
        <p:spPr bwMode="auto">
          <a:xfrm flipV="1">
            <a:off x="1219200" y="355600"/>
            <a:ext cx="4445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Line 65"/>
          <p:cNvSpPr>
            <a:spLocks noChangeShapeType="1"/>
          </p:cNvSpPr>
          <p:nvPr/>
        </p:nvSpPr>
        <p:spPr bwMode="auto">
          <a:xfrm flipV="1">
            <a:off x="2794000" y="355600"/>
            <a:ext cx="3429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30" name="Picture 67" descr="Afficher l'image en taille réelle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6" y="1165999"/>
            <a:ext cx="464842" cy="48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73" descr="ANd9GcRcik-Do2LteTC70wJpLgwnCWIXKm3LQc_ioBJrsYfw9_uN-_TqGXGB3A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1" y="544834"/>
            <a:ext cx="648780" cy="48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Text Box 74"/>
          <p:cNvSpPr txBox="1">
            <a:spLocks noChangeArrowheads="1"/>
          </p:cNvSpPr>
          <p:nvPr/>
        </p:nvSpPr>
        <p:spPr bwMode="auto">
          <a:xfrm>
            <a:off x="1295400" y="558800"/>
            <a:ext cx="171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>
                <a:latin typeface="Helvetica 45 Light" pitchFamily="34" charset="0"/>
              </a:rPr>
              <a:t>éducation thérapeutique</a:t>
            </a:r>
          </a:p>
        </p:txBody>
      </p:sp>
      <p:sp>
        <p:nvSpPr>
          <p:cNvPr id="133" name="Line 75"/>
          <p:cNvSpPr>
            <a:spLocks noChangeShapeType="1"/>
          </p:cNvSpPr>
          <p:nvPr/>
        </p:nvSpPr>
        <p:spPr bwMode="auto">
          <a:xfrm>
            <a:off x="1066800" y="812800"/>
            <a:ext cx="4445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" name="Line 76"/>
          <p:cNvSpPr>
            <a:spLocks noChangeShapeType="1"/>
          </p:cNvSpPr>
          <p:nvPr/>
        </p:nvSpPr>
        <p:spPr bwMode="auto">
          <a:xfrm>
            <a:off x="2794000" y="787400"/>
            <a:ext cx="3429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" name="Text Box 77"/>
          <p:cNvSpPr txBox="1">
            <a:spLocks noChangeArrowheads="1"/>
          </p:cNvSpPr>
          <p:nvPr/>
        </p:nvSpPr>
        <p:spPr bwMode="auto">
          <a:xfrm>
            <a:off x="1257300" y="1333500"/>
            <a:ext cx="1714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>
                <a:latin typeface="Helvetica 45 Light" pitchFamily="34" charset="0"/>
              </a:rPr>
              <a:t>portage repas</a:t>
            </a:r>
          </a:p>
        </p:txBody>
      </p:sp>
      <p:sp>
        <p:nvSpPr>
          <p:cNvPr id="136" name="Line 78"/>
          <p:cNvSpPr>
            <a:spLocks noChangeShapeType="1"/>
          </p:cNvSpPr>
          <p:nvPr/>
        </p:nvSpPr>
        <p:spPr bwMode="auto">
          <a:xfrm>
            <a:off x="952500" y="1511300"/>
            <a:ext cx="4445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Line 79"/>
          <p:cNvSpPr>
            <a:spLocks noChangeShapeType="1"/>
          </p:cNvSpPr>
          <p:nvPr/>
        </p:nvSpPr>
        <p:spPr bwMode="auto">
          <a:xfrm>
            <a:off x="2832100" y="1536700"/>
            <a:ext cx="3429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38" name="Picture 81" descr="ANd9GcS2Dc_x2ZN1bXOaRvEBO590RRIHsGlYGZIJFtRrqTDqAS41t0bOsdgWabw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3" y="1829186"/>
            <a:ext cx="593038" cy="44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Text Box 82"/>
          <p:cNvSpPr txBox="1">
            <a:spLocks noChangeArrowheads="1"/>
          </p:cNvSpPr>
          <p:nvPr/>
        </p:nvSpPr>
        <p:spPr bwMode="auto">
          <a:xfrm>
            <a:off x="1079500" y="1828800"/>
            <a:ext cx="2095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>
                <a:latin typeface="Helvetica 45 Light" pitchFamily="34" charset="0"/>
              </a:rPr>
              <a:t>sécurité domotique</a:t>
            </a:r>
          </a:p>
        </p:txBody>
      </p:sp>
      <p:sp>
        <p:nvSpPr>
          <p:cNvPr id="140" name="Line 83"/>
          <p:cNvSpPr>
            <a:spLocks noChangeShapeType="1"/>
          </p:cNvSpPr>
          <p:nvPr/>
        </p:nvSpPr>
        <p:spPr bwMode="auto">
          <a:xfrm>
            <a:off x="939800" y="2006600"/>
            <a:ext cx="2286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" name="Line 84"/>
          <p:cNvSpPr>
            <a:spLocks noChangeShapeType="1"/>
          </p:cNvSpPr>
          <p:nvPr/>
        </p:nvSpPr>
        <p:spPr bwMode="auto">
          <a:xfrm flipV="1">
            <a:off x="2959100" y="1790700"/>
            <a:ext cx="254000" cy="10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42" name="Picture 86" descr="ANd9GcQDvedfYF6OQOfmw_zT4JnzLub_YumI7Zs0tWlo7ndIbsLJ-_lsb0Rcteg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244472"/>
            <a:ext cx="1134602" cy="6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88" descr="ANd9GcSBz8IKWpvpQa4vKIdmNW6ElEjGepOzwI7VrWaijoetnYmejaF7PIFisjc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33" y="3116149"/>
            <a:ext cx="751382" cy="7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90" descr="ANd9GcSRE08uPPiOo8FvnUk2fR_8u5zGmEVQSF3wcTL3jG9_MX3WFx9RM1SRayM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94" y="3327373"/>
            <a:ext cx="965311" cy="6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Text Box 91"/>
          <p:cNvSpPr txBox="1">
            <a:spLocks noChangeArrowheads="1"/>
          </p:cNvSpPr>
          <p:nvPr/>
        </p:nvSpPr>
        <p:spPr bwMode="auto">
          <a:xfrm>
            <a:off x="1663700" y="3931071"/>
            <a:ext cx="161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solidFill>
                  <a:srgbClr val="FF6600"/>
                </a:solidFill>
                <a:latin typeface="Helvetica 45 Light" pitchFamily="34" charset="0"/>
              </a:rPr>
              <a:t>hébergement agréé  santé</a:t>
            </a:r>
          </a:p>
        </p:txBody>
      </p:sp>
      <p:pic>
        <p:nvPicPr>
          <p:cNvPr id="146" name="Picture 93" descr="ANd9GcTcnuwetoat2RPjK3cTd2sxafr94mJsRa-H976q_653hmhVu_sSRzbmyg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3" y="3242034"/>
            <a:ext cx="841375" cy="62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 Box 94"/>
          <p:cNvSpPr txBox="1">
            <a:spLocks noChangeArrowheads="1"/>
          </p:cNvSpPr>
          <p:nvPr/>
        </p:nvSpPr>
        <p:spPr bwMode="auto">
          <a:xfrm>
            <a:off x="65703" y="3879849"/>
            <a:ext cx="161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solidFill>
                  <a:srgbClr val="FF6600"/>
                </a:solidFill>
                <a:latin typeface="Helvetica 45 Light" pitchFamily="34" charset="0"/>
              </a:rPr>
              <a:t>téléconsultation </a:t>
            </a:r>
            <a:r>
              <a:rPr lang="fr-FR" altLang="fr-FR" sz="1200" b="1" dirty="0" err="1">
                <a:solidFill>
                  <a:srgbClr val="FF6600"/>
                </a:solidFill>
                <a:latin typeface="Helvetica 45 Light" pitchFamily="34" charset="0"/>
              </a:rPr>
              <a:t>télésuivi</a:t>
            </a:r>
            <a:endParaRPr lang="fr-FR" altLang="fr-FR" sz="1200" b="1" dirty="0">
              <a:solidFill>
                <a:srgbClr val="FF6600"/>
              </a:solidFill>
              <a:latin typeface="Helvetica 45 Light" pitchFamily="34" charset="0"/>
            </a:endParaRPr>
          </a:p>
        </p:txBody>
      </p:sp>
      <p:sp>
        <p:nvSpPr>
          <p:cNvPr id="148" name="Text Box 95"/>
          <p:cNvSpPr txBox="1">
            <a:spLocks noChangeArrowheads="1"/>
          </p:cNvSpPr>
          <p:nvPr/>
        </p:nvSpPr>
        <p:spPr bwMode="auto">
          <a:xfrm>
            <a:off x="3356769" y="3900383"/>
            <a:ext cx="1739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solidFill>
                  <a:srgbClr val="FF6600"/>
                </a:solidFill>
                <a:latin typeface="Helvetica 45 Light" pitchFamily="34" charset="0"/>
              </a:rPr>
              <a:t>hot line de téléassistance        </a:t>
            </a:r>
          </a:p>
        </p:txBody>
      </p:sp>
      <p:sp>
        <p:nvSpPr>
          <p:cNvPr id="149" name="Text Box 96"/>
          <p:cNvSpPr txBox="1">
            <a:spLocks noChangeArrowheads="1"/>
          </p:cNvSpPr>
          <p:nvPr/>
        </p:nvSpPr>
        <p:spPr bwMode="auto">
          <a:xfrm>
            <a:off x="4876800" y="3987452"/>
            <a:ext cx="161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solidFill>
                  <a:srgbClr val="FF6600"/>
                </a:solidFill>
                <a:latin typeface="Helvetica 45 Light" pitchFamily="34" charset="0"/>
              </a:rPr>
              <a:t>domotique alertes   traçabilité actes</a:t>
            </a:r>
          </a:p>
        </p:txBody>
      </p:sp>
      <p:pic>
        <p:nvPicPr>
          <p:cNvPr id="150" name="Picture 98" descr="ANd9GcQcrzVok8d-AHdHhnN112WbywCW25j5iBGM2ifmEJ-8EmsFxhKhUG4lsXg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7" y="3385103"/>
            <a:ext cx="1139825" cy="63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 Box 99"/>
          <p:cNvSpPr txBox="1">
            <a:spLocks noChangeArrowheads="1"/>
          </p:cNvSpPr>
          <p:nvPr/>
        </p:nvSpPr>
        <p:spPr bwMode="auto">
          <a:xfrm>
            <a:off x="6540500" y="4023405"/>
            <a:ext cx="2057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solidFill>
                  <a:srgbClr val="FF6600"/>
                </a:solidFill>
                <a:latin typeface="Helvetica 45 Light" pitchFamily="34" charset="0"/>
              </a:rPr>
              <a:t>contenus  pour la prévention </a:t>
            </a:r>
          </a:p>
        </p:txBody>
      </p:sp>
      <p:sp>
        <p:nvSpPr>
          <p:cNvPr id="152" name="Line 101"/>
          <p:cNvSpPr>
            <a:spLocks noChangeShapeType="1"/>
          </p:cNvSpPr>
          <p:nvPr/>
        </p:nvSpPr>
        <p:spPr bwMode="auto">
          <a:xfrm flipH="1">
            <a:off x="5626100" y="3175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" name="Line 102"/>
          <p:cNvSpPr>
            <a:spLocks noChangeShapeType="1"/>
          </p:cNvSpPr>
          <p:nvPr/>
        </p:nvSpPr>
        <p:spPr bwMode="auto">
          <a:xfrm flipH="1" flipV="1">
            <a:off x="4851400" y="2641600"/>
            <a:ext cx="363538" cy="225425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" name="Line 103"/>
          <p:cNvSpPr>
            <a:spLocks noChangeShapeType="1"/>
          </p:cNvSpPr>
          <p:nvPr/>
        </p:nvSpPr>
        <p:spPr bwMode="auto">
          <a:xfrm flipV="1">
            <a:off x="3849688" y="2692400"/>
            <a:ext cx="176212" cy="154346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5" name="Picture 105" descr="ANd9GcRMjUkLESU5WfScnf5tI9FtAzgh5ZSpkgvpIq3M9CoA-AfvBJK5IyBQfs0a">
            <a:hlinkClick r:id="rId44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2" y="2401631"/>
            <a:ext cx="965610" cy="39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 Box 106"/>
          <p:cNvSpPr txBox="1">
            <a:spLocks noChangeArrowheads="1"/>
          </p:cNvSpPr>
          <p:nvPr/>
        </p:nvSpPr>
        <p:spPr bwMode="auto">
          <a:xfrm>
            <a:off x="1569065" y="2288401"/>
            <a:ext cx="1587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latin typeface="Helvetica 45 Light" pitchFamily="34" charset="0"/>
              </a:rPr>
              <a:t>traçabilité actes</a:t>
            </a:r>
          </a:p>
        </p:txBody>
      </p:sp>
      <p:sp>
        <p:nvSpPr>
          <p:cNvPr id="157" name="Line 107"/>
          <p:cNvSpPr>
            <a:spLocks noChangeShapeType="1"/>
          </p:cNvSpPr>
          <p:nvPr/>
        </p:nvSpPr>
        <p:spPr bwMode="auto">
          <a:xfrm flipV="1">
            <a:off x="2971800" y="1993900"/>
            <a:ext cx="279400" cy="27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8" name="Line 110"/>
          <p:cNvSpPr>
            <a:spLocks noChangeShapeType="1"/>
          </p:cNvSpPr>
          <p:nvPr/>
        </p:nvSpPr>
        <p:spPr bwMode="auto">
          <a:xfrm flipH="1" flipV="1">
            <a:off x="5511800" y="1993900"/>
            <a:ext cx="1282700" cy="698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9" name="Text Box 111"/>
          <p:cNvSpPr txBox="1">
            <a:spLocks noChangeArrowheads="1"/>
          </p:cNvSpPr>
          <p:nvPr/>
        </p:nvSpPr>
        <p:spPr bwMode="auto">
          <a:xfrm>
            <a:off x="6720144" y="2691580"/>
            <a:ext cx="901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latin typeface="Helvetica 45 Light" pitchFamily="34" charset="0"/>
              </a:rPr>
              <a:t>lien social</a:t>
            </a:r>
          </a:p>
        </p:txBody>
      </p:sp>
      <p:sp>
        <p:nvSpPr>
          <p:cNvPr id="161" name="Text Box 113"/>
          <p:cNvSpPr txBox="1">
            <a:spLocks noChangeArrowheads="1"/>
          </p:cNvSpPr>
          <p:nvPr/>
        </p:nvSpPr>
        <p:spPr bwMode="auto">
          <a:xfrm>
            <a:off x="2161715" y="4659982"/>
            <a:ext cx="4140200" cy="369332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1" dirty="0">
                <a:latin typeface="Helvetica 45 Light" pitchFamily="34" charset="0"/>
              </a:rPr>
              <a:t>Orange et ses partenaires</a:t>
            </a:r>
          </a:p>
        </p:txBody>
      </p:sp>
      <p:sp>
        <p:nvSpPr>
          <p:cNvPr id="162" name="Line 114"/>
          <p:cNvSpPr>
            <a:spLocks noChangeShapeType="1"/>
          </p:cNvSpPr>
          <p:nvPr/>
        </p:nvSpPr>
        <p:spPr bwMode="auto">
          <a:xfrm flipH="1" flipV="1">
            <a:off x="1416664" y="4362048"/>
            <a:ext cx="697886" cy="2979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" name="Line 115"/>
          <p:cNvSpPr>
            <a:spLocks noChangeShapeType="1"/>
          </p:cNvSpPr>
          <p:nvPr/>
        </p:nvSpPr>
        <p:spPr bwMode="auto">
          <a:xfrm flipH="1" flipV="1">
            <a:off x="2953160" y="4300404"/>
            <a:ext cx="1397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" name="Line 116"/>
          <p:cNvSpPr>
            <a:spLocks noChangeShapeType="1"/>
          </p:cNvSpPr>
          <p:nvPr/>
        </p:nvSpPr>
        <p:spPr bwMode="auto">
          <a:xfrm flipV="1">
            <a:off x="4212679" y="4309198"/>
            <a:ext cx="12700" cy="2491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5" name="Line 117"/>
          <p:cNvSpPr>
            <a:spLocks noChangeShapeType="1"/>
          </p:cNvSpPr>
          <p:nvPr/>
        </p:nvSpPr>
        <p:spPr bwMode="auto">
          <a:xfrm flipV="1">
            <a:off x="5472168" y="4418448"/>
            <a:ext cx="38100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" name="Line 118"/>
          <p:cNvSpPr>
            <a:spLocks noChangeShapeType="1"/>
          </p:cNvSpPr>
          <p:nvPr/>
        </p:nvSpPr>
        <p:spPr bwMode="auto">
          <a:xfrm flipV="1">
            <a:off x="6394092" y="4374232"/>
            <a:ext cx="543385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0" name="Text Box 113"/>
          <p:cNvSpPr txBox="1">
            <a:spLocks noChangeArrowheads="1"/>
          </p:cNvSpPr>
          <p:nvPr/>
        </p:nvSpPr>
        <p:spPr bwMode="auto">
          <a:xfrm>
            <a:off x="3434971" y="1362114"/>
            <a:ext cx="1855788" cy="374571"/>
          </a:xfrm>
          <a:prstGeom prst="round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600" b="1" dirty="0">
                <a:latin typeface="Helvetica 45 Light" pitchFamily="34" charset="0"/>
              </a:rPr>
              <a:t>cahier de liaison</a:t>
            </a:r>
          </a:p>
        </p:txBody>
      </p:sp>
    </p:spTree>
    <p:extLst>
      <p:ext uri="{BB962C8B-B14F-4D97-AF65-F5344CB8AC3E}">
        <p14:creationId xmlns:p14="http://schemas.microsoft.com/office/powerpoint/2010/main" val="4042492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1" descr="ANd9GcRK0e6F1HiOBE6X8Ke8GVWrsOMecdWMa9vFllGCJ_exM5qRGn4aXDXb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00" y="839656"/>
            <a:ext cx="272478" cy="3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5" descr="ANd9GcSaSPSBt2sZ4akKXrTYPM5TbGVRGo0ql8pFmMjOeJSXiL2eyNVpgBmycD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54" y="1006858"/>
            <a:ext cx="412846" cy="41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 Box 43"/>
          <p:cNvSpPr txBox="1">
            <a:spLocks noChangeArrowheads="1"/>
          </p:cNvSpPr>
          <p:nvPr/>
        </p:nvSpPr>
        <p:spPr bwMode="auto">
          <a:xfrm>
            <a:off x="5547659" y="1215324"/>
            <a:ext cx="1714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 smtClean="0">
                <a:latin typeface="Helvetica 45 Light" pitchFamily="34" charset="0"/>
              </a:rPr>
              <a:t>téléconsultation, </a:t>
            </a:r>
            <a:r>
              <a:rPr lang="fr-FR" altLang="fr-FR" sz="1200" b="1" dirty="0" err="1" smtClean="0">
                <a:latin typeface="Helvetica 45 Light" pitchFamily="34" charset="0"/>
              </a:rPr>
              <a:t>télésuivi</a:t>
            </a:r>
            <a:r>
              <a:rPr lang="fr-FR" altLang="fr-FR" sz="1200" b="1" dirty="0" smtClean="0">
                <a:latin typeface="Helvetica 45 Light" pitchFamily="34" charset="0"/>
              </a:rPr>
              <a:t> et cahier de liaison</a:t>
            </a:r>
            <a:endParaRPr lang="fr-FR" altLang="fr-FR" sz="1200" b="1" dirty="0">
              <a:latin typeface="Helvetica 45 Light" pitchFamily="34" charset="0"/>
            </a:endParaRPr>
          </a:p>
        </p:txBody>
      </p:sp>
      <p:pic>
        <p:nvPicPr>
          <p:cNvPr id="120" name="Picture 52" descr="Afficher l'image en taille réell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70" y="2686104"/>
            <a:ext cx="599834" cy="44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54" descr="ANd9GcQxM4ETeQsSpYl7Acs6fo6Vqb4kUGKBg2vAyx_5hyJGVrkjpdzOmnIxQnXv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08" y="3184716"/>
            <a:ext cx="1028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Text Box 55"/>
          <p:cNvSpPr txBox="1">
            <a:spLocks noChangeArrowheads="1"/>
          </p:cNvSpPr>
          <p:nvPr/>
        </p:nvSpPr>
        <p:spPr bwMode="auto">
          <a:xfrm>
            <a:off x="5569308" y="2774245"/>
            <a:ext cx="171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latin typeface="Helvetica 45 Light" pitchFamily="34" charset="0"/>
              </a:rPr>
              <a:t>authentification SIM/CPS</a:t>
            </a:r>
          </a:p>
        </p:txBody>
      </p:sp>
      <p:pic>
        <p:nvPicPr>
          <p:cNvPr id="126" name="Picture 61" descr="ANd9GcSlJusLwalQGmO0HyNVl5Rsm-jHpvTjIrDhRJrUXOP7FPFs5_vQWxPGJH-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67" y="791006"/>
            <a:ext cx="67424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 Box 63"/>
          <p:cNvSpPr txBox="1">
            <a:spLocks noChangeArrowheads="1"/>
          </p:cNvSpPr>
          <p:nvPr/>
        </p:nvSpPr>
        <p:spPr bwMode="auto">
          <a:xfrm>
            <a:off x="2242084" y="1142705"/>
            <a:ext cx="1714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 smtClean="0">
                <a:latin typeface="Helvetica 45 Light" pitchFamily="34" charset="0"/>
              </a:rPr>
              <a:t>traitement médical</a:t>
            </a:r>
            <a:endParaRPr lang="fr-FR" altLang="fr-FR" sz="1200" b="1" dirty="0">
              <a:latin typeface="Helvetica 45 Light" pitchFamily="34" charset="0"/>
            </a:endParaRPr>
          </a:p>
        </p:txBody>
      </p:sp>
      <p:pic>
        <p:nvPicPr>
          <p:cNvPr id="130" name="Picture 67" descr="Afficher l'image en taille réell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6" y="2529373"/>
            <a:ext cx="652351" cy="68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Text Box 74"/>
          <p:cNvSpPr txBox="1">
            <a:spLocks noChangeArrowheads="1"/>
          </p:cNvSpPr>
          <p:nvPr/>
        </p:nvSpPr>
        <p:spPr bwMode="auto">
          <a:xfrm>
            <a:off x="1502867" y="1595335"/>
            <a:ext cx="1601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 smtClean="0">
                <a:latin typeface="Helvetica 45 Light" pitchFamily="34" charset="0"/>
              </a:rPr>
              <a:t>outils de prévention et d’éducation thérapeutique</a:t>
            </a:r>
            <a:endParaRPr lang="fr-FR" altLang="fr-FR" sz="1200" b="1" dirty="0">
              <a:latin typeface="Helvetica 45 Light" pitchFamily="34" charset="0"/>
            </a:endParaRPr>
          </a:p>
        </p:txBody>
      </p:sp>
      <p:sp>
        <p:nvSpPr>
          <p:cNvPr id="135" name="Text Box 77"/>
          <p:cNvSpPr txBox="1">
            <a:spLocks noChangeArrowheads="1"/>
          </p:cNvSpPr>
          <p:nvPr/>
        </p:nvSpPr>
        <p:spPr bwMode="auto">
          <a:xfrm>
            <a:off x="1200788" y="2771237"/>
            <a:ext cx="1714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 smtClean="0">
                <a:latin typeface="Helvetica 45 Light" pitchFamily="34" charset="0"/>
              </a:rPr>
              <a:t>livraison de repas</a:t>
            </a:r>
            <a:endParaRPr lang="fr-FR" altLang="fr-FR" sz="1200" b="1" dirty="0">
              <a:latin typeface="Helvetica 45 Light" pitchFamily="34" charset="0"/>
            </a:endParaRPr>
          </a:p>
        </p:txBody>
      </p:sp>
      <p:sp>
        <p:nvSpPr>
          <p:cNvPr id="139" name="Text Box 82"/>
          <p:cNvSpPr txBox="1">
            <a:spLocks noChangeArrowheads="1"/>
          </p:cNvSpPr>
          <p:nvPr/>
        </p:nvSpPr>
        <p:spPr bwMode="auto">
          <a:xfrm>
            <a:off x="1389727" y="3327529"/>
            <a:ext cx="1448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 smtClean="0">
                <a:latin typeface="Helvetica 45 Light" pitchFamily="34" charset="0"/>
              </a:rPr>
              <a:t>domotique: sécurité , alertes</a:t>
            </a:r>
            <a:endParaRPr lang="fr-FR" altLang="fr-FR" sz="1200" b="1" dirty="0">
              <a:latin typeface="Helvetica 45 Light" pitchFamily="34" charset="0"/>
            </a:endParaRPr>
          </a:p>
        </p:txBody>
      </p:sp>
      <p:pic>
        <p:nvPicPr>
          <p:cNvPr id="143" name="Picture 88" descr="ANd9GcSBz8IKWpvpQa4vKIdmNW6ElEjGepOzwI7VrWaijoetnYmejaF7PIFisjc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4" y="239166"/>
            <a:ext cx="550494" cy="55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90" descr="ANd9GcSRE08uPPiOo8FvnUk2fR_8u5zGmEVQSF3wcTL3jG9_MX3WFx9RM1SRayM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4" y="3530425"/>
            <a:ext cx="965311" cy="6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Text Box 91"/>
          <p:cNvSpPr txBox="1">
            <a:spLocks noChangeArrowheads="1"/>
          </p:cNvSpPr>
          <p:nvPr/>
        </p:nvSpPr>
        <p:spPr bwMode="auto">
          <a:xfrm>
            <a:off x="2058038" y="3784319"/>
            <a:ext cx="2695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latin typeface="Helvetica 45 Light" pitchFamily="34" charset="0"/>
              </a:rPr>
              <a:t>hébergement </a:t>
            </a:r>
            <a:r>
              <a:rPr lang="fr-FR" altLang="fr-FR" sz="1200" b="1" dirty="0" smtClean="0">
                <a:latin typeface="Helvetica 45 Light" pitchFamily="34" charset="0"/>
              </a:rPr>
              <a:t>agréé de </a:t>
            </a:r>
            <a:r>
              <a:rPr lang="fr-FR" altLang="fr-FR" sz="1200" b="1" dirty="0">
                <a:latin typeface="Helvetica 45 Light" pitchFamily="34" charset="0"/>
              </a:rPr>
              <a:t>santé</a:t>
            </a:r>
          </a:p>
        </p:txBody>
      </p:sp>
      <p:sp>
        <p:nvSpPr>
          <p:cNvPr id="148" name="Text Box 95"/>
          <p:cNvSpPr txBox="1">
            <a:spLocks noChangeArrowheads="1"/>
          </p:cNvSpPr>
          <p:nvPr/>
        </p:nvSpPr>
        <p:spPr bwMode="auto">
          <a:xfrm>
            <a:off x="4699358" y="596473"/>
            <a:ext cx="1739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latin typeface="Helvetica 45 Light" pitchFamily="34" charset="0"/>
              </a:rPr>
              <a:t>hot line de téléassistance        </a:t>
            </a:r>
          </a:p>
        </p:txBody>
      </p:sp>
      <p:pic>
        <p:nvPicPr>
          <p:cNvPr id="150" name="Picture 98" descr="ANd9GcQcrzVok8d-AHdHhnN112WbywCW25j5iBGM2ifmEJ-8EmsFxhKhUG4lsX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1318"/>
            <a:ext cx="1139825" cy="63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05" descr="ANd9GcRMjUkLESU5WfScnf5tI9FtAzgh5ZSpkgvpIq3M9CoA-AfvBJK5IyBQfs0a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54" y="1985149"/>
            <a:ext cx="965610" cy="39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 Box 106"/>
          <p:cNvSpPr txBox="1">
            <a:spLocks noChangeArrowheads="1"/>
          </p:cNvSpPr>
          <p:nvPr/>
        </p:nvSpPr>
        <p:spPr bwMode="auto">
          <a:xfrm>
            <a:off x="5731345" y="1985149"/>
            <a:ext cx="1111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latin typeface="Helvetica 45 Light" pitchFamily="34" charset="0"/>
              </a:rPr>
              <a:t>traçabilité </a:t>
            </a:r>
            <a:r>
              <a:rPr lang="fr-FR" altLang="fr-FR" sz="1200" b="1" dirty="0" smtClean="0">
                <a:latin typeface="Helvetica 45 Light" pitchFamily="34" charset="0"/>
              </a:rPr>
              <a:t>des actes</a:t>
            </a:r>
            <a:endParaRPr lang="fr-FR" altLang="fr-FR" sz="1200" b="1" dirty="0">
              <a:latin typeface="Helvetica 45 Light" pitchFamily="34" charset="0"/>
            </a:endParaRPr>
          </a:p>
        </p:txBody>
      </p:sp>
      <p:sp>
        <p:nvSpPr>
          <p:cNvPr id="159" name="Text Box 111"/>
          <p:cNvSpPr txBox="1">
            <a:spLocks noChangeArrowheads="1"/>
          </p:cNvSpPr>
          <p:nvPr/>
        </p:nvSpPr>
        <p:spPr bwMode="auto">
          <a:xfrm>
            <a:off x="5207672" y="3650694"/>
            <a:ext cx="901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3"/>
              </a:spcAft>
              <a:buClr>
                <a:srgbClr val="FF66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 eaLnBrk="0" hangingPunct="0"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Helvetica 45 Light" pitchFamily="34" charset="0"/>
              <a:buChar char="–"/>
              <a:defRPr sz="1600"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200" b="1" dirty="0">
                <a:latin typeface="Helvetica 45 Light" pitchFamily="34" charset="0"/>
              </a:rPr>
              <a:t>lien social</a:t>
            </a: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323528" y="360417"/>
            <a:ext cx="7943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6600"/>
                </a:solidFill>
                <a:latin typeface="Helvetica 75 Bold" panose="020B0804020202020204" pitchFamily="34" charset="0"/>
              </a:rPr>
              <a:t>Orange et </a:t>
            </a:r>
            <a:r>
              <a:rPr lang="fr-FR" sz="2000" b="1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ses partenaires</a:t>
            </a:r>
            <a:endParaRPr lang="fr-FR" sz="2000" b="1" dirty="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106" name="Picture 33" descr="ANd9GcSDyEskn2HNHUURNoB1e_8oms9nltrVwIKqCP7ZIiAy_tCLZharKBthCUo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79" y="1181663"/>
            <a:ext cx="495415" cy="4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74" y="1985149"/>
            <a:ext cx="2155991" cy="1436429"/>
          </a:xfrm>
          <a:prstGeom prst="rect">
            <a:avLst/>
          </a:prstGeom>
        </p:spPr>
      </p:pic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81" y="3189906"/>
            <a:ext cx="3571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65" y="3189009"/>
            <a:ext cx="3683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47" y="3301884"/>
            <a:ext cx="3032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03" y="3311716"/>
            <a:ext cx="2079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9" descr="Afficher l'image en taille réelle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57" y="3333575"/>
            <a:ext cx="431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Group 42"/>
          <p:cNvGrpSpPr>
            <a:grpSpLocks/>
          </p:cNvGrpSpPr>
          <p:nvPr/>
        </p:nvGrpSpPr>
        <p:grpSpPr bwMode="auto">
          <a:xfrm>
            <a:off x="4754026" y="1721161"/>
            <a:ext cx="938212" cy="395288"/>
            <a:chOff x="1805" y="2151"/>
            <a:chExt cx="463" cy="249"/>
          </a:xfrm>
        </p:grpSpPr>
        <p:pic>
          <p:nvPicPr>
            <p:cNvPr id="102" name="Picture 43" descr="nuage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" y="2151"/>
              <a:ext cx="46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 Box 44"/>
            <p:cNvSpPr txBox="1">
              <a:spLocks noChangeArrowheads="1"/>
            </p:cNvSpPr>
            <p:nvPr/>
          </p:nvSpPr>
          <p:spPr bwMode="auto">
            <a:xfrm>
              <a:off x="1882" y="2234"/>
              <a:ext cx="32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0800" anchor="ctr">
              <a:spAutoFit/>
            </a:bodyPr>
            <a:lstStyle>
              <a:lvl1pPr eaLnBrk="0" hangingPunct="0">
                <a:spcAft>
                  <a:spcPts val="63"/>
                </a:spcAft>
                <a:buClr>
                  <a:srgbClr val="FF66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Helvetica 55 Roman" pitchFamily="2" charset="0"/>
                </a:defRPr>
              </a:lvl1pPr>
              <a:lvl2pPr marL="742950" indent="-28575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2pPr>
              <a:lvl3pPr marL="11430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3pPr>
              <a:lvl4pPr marL="16002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4pPr>
              <a:lvl5pPr marL="20574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000" b="1" dirty="0">
                  <a:latin typeface="Arial" charset="0"/>
                  <a:cs typeface="Tahoma" pitchFamily="34" charset="0"/>
                </a:rPr>
                <a:t>Internet</a:t>
              </a:r>
            </a:p>
          </p:txBody>
        </p:sp>
      </p:grpSp>
      <p:grpSp>
        <p:nvGrpSpPr>
          <p:cNvPr id="98" name="Group 45"/>
          <p:cNvGrpSpPr>
            <a:grpSpLocks/>
          </p:cNvGrpSpPr>
          <p:nvPr/>
        </p:nvGrpSpPr>
        <p:grpSpPr bwMode="auto">
          <a:xfrm>
            <a:off x="3132841" y="1680349"/>
            <a:ext cx="871538" cy="400050"/>
            <a:chOff x="1516" y="2173"/>
            <a:chExt cx="469" cy="252"/>
          </a:xfrm>
        </p:grpSpPr>
        <p:pic>
          <p:nvPicPr>
            <p:cNvPr id="99" name="Picture 46" descr="nuage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2173"/>
              <a:ext cx="4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 Box 47"/>
            <p:cNvSpPr txBox="1">
              <a:spLocks noChangeArrowheads="1"/>
            </p:cNvSpPr>
            <p:nvPr/>
          </p:nvSpPr>
          <p:spPr bwMode="auto">
            <a:xfrm>
              <a:off x="1566" y="2266"/>
              <a:ext cx="342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" anchor="ctr">
              <a:spAutoFit/>
            </a:bodyPr>
            <a:lstStyle>
              <a:lvl1pPr eaLnBrk="0" hangingPunct="0">
                <a:spcAft>
                  <a:spcPts val="63"/>
                </a:spcAft>
                <a:buClr>
                  <a:srgbClr val="FF66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Helvetica 55 Roman" pitchFamily="2" charset="0"/>
                </a:defRPr>
              </a:lvl1pPr>
              <a:lvl2pPr marL="742950" indent="-28575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2pPr>
              <a:lvl3pPr marL="11430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3pPr>
              <a:lvl4pPr marL="16002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4pPr>
              <a:lvl5pPr marL="2057400" indent="-228600" eaLnBrk="0" hangingPunct="0"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Helvetica 45 Light" pitchFamily="34" charset="0"/>
                <a:buChar char="–"/>
                <a:defRPr sz="1600">
                  <a:solidFill>
                    <a:schemeClr val="tx1"/>
                  </a:solidFill>
                  <a:latin typeface="Helvetica 55 Roman" pitchFamily="2" charset="0"/>
                </a:defRPr>
              </a:lvl9pPr>
            </a:lstStyle>
            <a:p>
              <a:pPr algn="ctr">
                <a:lnSpc>
                  <a:spcPct val="8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000" b="1" dirty="0" smtClean="0">
                  <a:latin typeface="Arial" charset="0"/>
                  <a:cs typeface="Tahoma" pitchFamily="34" charset="0"/>
                </a:rPr>
                <a:t>4G</a:t>
              </a:r>
              <a:endParaRPr lang="fr-FR" altLang="fr-FR" sz="1000" b="1" dirty="0">
                <a:latin typeface="Arial" charset="0"/>
                <a:cs typeface="Tahoma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8"/>
          <a:stretch/>
        </p:blipFill>
        <p:spPr>
          <a:xfrm>
            <a:off x="2770895" y="4054731"/>
            <a:ext cx="1144332" cy="9620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44" y="3927693"/>
            <a:ext cx="1268255" cy="8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77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INI7474\Documents\Important\CMBO 2015\Charte Orange 2015\Cadres et découpes FR\ORANGE_B2B_Cadres_Digital_VIDE\ORANGE_B2B_Cadres_Digital_VIDE_png\B2B_EQUIPE_Cadre_RVB_V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44433"/>
            <a:ext cx="2016224" cy="2016223"/>
          </a:xfrm>
          <a:prstGeom prst="rect">
            <a:avLst/>
          </a:prstGeom>
          <a:noFill/>
        </p:spPr>
      </p:pic>
      <p:pic>
        <p:nvPicPr>
          <p:cNvPr id="2052" name="Picture 4" descr="C:\Users\JINI7474\Documents\Important\CMBO 2015\Charte Orange 2015\Cadres et découpes FR\ORANGE_B2B_Cadres_Digital_VIDE\ORANGE_B2B_Cadres_Digital_VIDE_png\B2B_MES_CLIENTS_Cadre_RVB_V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44433"/>
            <a:ext cx="2016224" cy="2016224"/>
          </a:xfrm>
          <a:prstGeom prst="rect">
            <a:avLst/>
          </a:prstGeom>
          <a:noFill/>
        </p:spPr>
      </p:pic>
      <p:pic>
        <p:nvPicPr>
          <p:cNvPr id="2050" name="Picture 2" descr="C:\Users\JINI7474\Documents\Important\CMBO 2015\Charte Orange 2015\Cadres et découpes FR\ORANGE_B2B_Cadres_Digital_VIDE\ORANGE_B2B_Cadres_Digital_VIDE_png\B2B_SERVICE_Cadre_RVB_V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44433"/>
            <a:ext cx="2016224" cy="2016224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bg2"/>
                </a:solidFill>
              </a:rPr>
              <a:t>Le numérique au service de l’éducation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188404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Améliorer</a:t>
            </a:r>
            <a:br>
              <a:rPr lang="fr-FR" sz="1600" dirty="0" smtClean="0"/>
            </a:br>
            <a:r>
              <a:rPr lang="fr-FR" sz="1600" dirty="0" smtClean="0"/>
              <a:t>la connectivité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3671900" y="1713936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Exploiter au quotidien les contenus digitaux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64222" y="1915415"/>
            <a:ext cx="159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Accompagner la transition numérique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0" y="3260657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Proposer plus de débits à vos écoles, collèges ou lycées.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63888" y="3260657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Dématérialiser et différencier les cours pour accompagner les élèves individuellement.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44208" y="3260657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Proposer des services pour aider les professeurs.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208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7368105" y="310772"/>
            <a:ext cx="1343458" cy="1396882"/>
            <a:chOff x="323528" y="886836"/>
            <a:chExt cx="1343458" cy="1396882"/>
          </a:xfrm>
        </p:grpSpPr>
        <p:pic>
          <p:nvPicPr>
            <p:cNvPr id="3" name="Picture 2" descr="C:\Users\JINI7474\Documents\Important\CMBO 2015\Charte Orange 2015\Cadres et découpes FR\ORANGE_B2B_Decoupes_Digital\ORANGE_B2B_Decoupes_Digital_png\ORANGE_B2B_Decoupes_Digital_Bleu_png\B2B_SERVICE_Decoupe_RVB_Bleu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886836"/>
              <a:ext cx="1343458" cy="1396882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23528" y="1286226"/>
              <a:ext cx="1283666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environnement pédagogique des élèves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 descr="C:\Users\JINI7474\Documents\Important\CMBO 2015\Charte Orange 2015\Cadres et découpes FR\ORANGE_B2B_Decoupes_Digital\ORANGE_B2B_Decoupes_Digital_png\ORANGE_B2B_Decoupes_Digital_Jaune_png\B2B_SERVICE_Decoupe_RVB_Jau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604" y="1995686"/>
            <a:ext cx="1428867" cy="1368152"/>
          </a:xfrm>
          <a:prstGeom prst="rect">
            <a:avLst/>
          </a:prstGeom>
          <a:noFill/>
        </p:spPr>
      </p:pic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2895523" y="701283"/>
            <a:ext cx="44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Une sécurité renforcée des accès internet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Des accès aux séances de cours et aux activités individuelles</a:t>
            </a:r>
            <a:endParaRPr 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380312" y="3630816"/>
            <a:ext cx="1368152" cy="1389206"/>
            <a:chOff x="7513035" y="1398568"/>
            <a:chExt cx="1368152" cy="1389206"/>
          </a:xfrm>
        </p:grpSpPr>
        <p:pic>
          <p:nvPicPr>
            <p:cNvPr id="12" name="Picture 3" descr="C:\Users\JINI7474\Documents\Important\CMBO 2015\Charte Orange 2015\Cadres et découpes FR\ORANGE_B2B_Decoupes_Digital\ORANGE_B2B_Decoupes_Digital_png\ORANGE_B2B_Decoupes_Digital_Violet_png\B2B_SERVICE_Decoupe_RVB_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328" y="1398568"/>
              <a:ext cx="1336077" cy="138920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7513035" y="1809573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Des usages pédagogiques innovants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ZoneTexte 29"/>
          <p:cNvSpPr txBox="1">
            <a:spLocks noChangeArrowheads="1"/>
          </p:cNvSpPr>
          <p:nvPr/>
        </p:nvSpPr>
        <p:spPr bwMode="auto">
          <a:xfrm>
            <a:off x="2555776" y="3971554"/>
            <a:ext cx="4824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Le travail collectif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Helvetica 55 Roman" pitchFamily="2" charset="0"/>
                <a:ea typeface="+mn-ea"/>
              </a:rPr>
              <a:t>L</a:t>
            </a: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e travail individuel en autonomie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La pédagogie différenciée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La classe inversée</a:t>
            </a:r>
            <a:endParaRPr lang="fr-FR" alt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</p:txBody>
      </p:sp>
      <p:sp>
        <p:nvSpPr>
          <p:cNvPr id="23" name="ZoneTexte 6"/>
          <p:cNvSpPr txBox="1">
            <a:spLocks noChangeArrowheads="1"/>
          </p:cNvSpPr>
          <p:nvPr/>
        </p:nvSpPr>
        <p:spPr bwMode="auto">
          <a:xfrm>
            <a:off x="2831601" y="2339588"/>
            <a:ext cx="45369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Un portail de ressources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Une gestion des séances de cours et des activités individuelles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Une supervision des tablettes pendant les cours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Des partages de cours entre professeurs </a:t>
            </a:r>
            <a:endParaRPr 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</p:txBody>
      </p:sp>
      <p:pic>
        <p:nvPicPr>
          <p:cNvPr id="17" name="Picture 3" descr="C:\Users\JINI7474\Documents\Important\CMBO 2015\Charte Orange 2015\Cadres et découpes FR\ORANGE_B2B_Cadres_Digital_VIDE\ORANGE_B2B_Cadres_Digital_VIDE_png\B2B_EQUIPE_Cadre_RVB_VI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9502"/>
            <a:ext cx="2016224" cy="2016223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431540" y="809005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Exploiter au quotidien les contenus digitaux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23528" y="2626915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Dématérialiser et différencier les cours pour accompagner les élèves individuellement.</a:t>
            </a:r>
          </a:p>
          <a:p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7452319" y="2427734"/>
            <a:ext cx="129614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environnement pédagogique pour les enseignants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12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7380312" y="814828"/>
            <a:ext cx="1343458" cy="1396882"/>
            <a:chOff x="323528" y="886836"/>
            <a:chExt cx="1343458" cy="1396882"/>
          </a:xfrm>
        </p:grpSpPr>
        <p:pic>
          <p:nvPicPr>
            <p:cNvPr id="3" name="Picture 2" descr="C:\Users\JINI7474\Documents\Important\CMBO 2015\Charte Orange 2015\Cadres et découpes FR\ORANGE_B2B_Decoupes_Digital\ORANGE_B2B_Decoupes_Digital_png\ORANGE_B2B_Decoupes_Digital_Bleu_png\B2B_SERVICE_Decoupe_RVB_Bleu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886836"/>
              <a:ext cx="1343458" cy="1396882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55066" y="1286226"/>
              <a:ext cx="108012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Une facilité de mise en 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oeuvre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236295" y="2499742"/>
            <a:ext cx="1524374" cy="1368152"/>
            <a:chOff x="3513599" y="3363838"/>
            <a:chExt cx="1333828" cy="1368152"/>
          </a:xfrm>
        </p:grpSpPr>
        <p:pic>
          <p:nvPicPr>
            <p:cNvPr id="5" name="Picture 4" descr="C:\Users\JINI7474\Documents\Important\CMBO 2015\Charte Orange 2015\Cadres et découpes FR\ORANGE_B2B_Decoupes_Digital\ORANGE_B2B_Decoupes_Digital_png\ORANGE_B2B_Decoupes_Digital_Jaune_png\B2B_SERVICE_Decoupe_RVB_Jau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1600" y="3363838"/>
              <a:ext cx="1315827" cy="136815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513599" y="3707740"/>
              <a:ext cx="132234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Une formation et un accompagnement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3347864" y="1205339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Une solution prête à être utilisée et  configurée à la demande</a:t>
            </a:r>
            <a:endParaRPr 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</p:txBody>
      </p:sp>
      <p:pic>
        <p:nvPicPr>
          <p:cNvPr id="19" name="Picture 4" descr="C:\Users\JINI7474\Documents\Important\CMBO 2015\Charte Orange 2015\Cadres et découpes FR\ORANGE_B2B_Cadres_Digital_VIDE\ORANGE_B2B_Cadres_Digital_VIDE_png\B2B_MES_CLIENTS_Cadre_RVB_V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281" y="323364"/>
            <a:ext cx="2016224" cy="2016224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554295" y="994346"/>
            <a:ext cx="159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Accompagner la transition numérique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34281" y="271576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Proposer des services pour aider les professeurs.</a:t>
            </a:r>
          </a:p>
          <a:p>
            <a:endParaRPr lang="fr-FR" dirty="0"/>
          </a:p>
        </p:txBody>
      </p:sp>
      <p:sp>
        <p:nvSpPr>
          <p:cNvPr id="23" name="ZoneTexte 6"/>
          <p:cNvSpPr txBox="1">
            <a:spLocks noChangeArrowheads="1"/>
          </p:cNvSpPr>
          <p:nvPr/>
        </p:nvSpPr>
        <p:spPr bwMode="auto">
          <a:xfrm>
            <a:off x="3420333" y="2843644"/>
            <a:ext cx="396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Une formation des enseignants assurée par Canopée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Des supports par mail et téléphone à usage des enseignants</a:t>
            </a:r>
            <a:endParaRPr 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924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Merci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9942"/>
            <a:ext cx="627534" cy="6275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INI7474\Documents\Important\CMBO 2015\Charte Orange 2015\Cadres et découpes FR\ORANGE_B2B_Cadres_Digital_VIDE\ORANGE_B2B_Cadres_Digital_VIDE_png\B2B_EQUIPE_Cadre_RVB_V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44433"/>
            <a:ext cx="2016224" cy="2016223"/>
          </a:xfrm>
          <a:prstGeom prst="rect">
            <a:avLst/>
          </a:prstGeom>
          <a:noFill/>
        </p:spPr>
      </p:pic>
      <p:pic>
        <p:nvPicPr>
          <p:cNvPr id="2052" name="Picture 4" descr="C:\Users\JINI7474\Documents\Important\CMBO 2015\Charte Orange 2015\Cadres et découpes FR\ORANGE_B2B_Cadres_Digital_VIDE\ORANGE_B2B_Cadres_Digital_VIDE_png\B2B_MES_CLIENTS_Cadre_RVB_V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44433"/>
            <a:ext cx="2016224" cy="2016224"/>
          </a:xfrm>
          <a:prstGeom prst="rect">
            <a:avLst/>
          </a:prstGeom>
          <a:noFill/>
        </p:spPr>
      </p:pic>
      <p:pic>
        <p:nvPicPr>
          <p:cNvPr id="2050" name="Picture 2" descr="C:\Users\JINI7474\Documents\Important\CMBO 2015\Charte Orange 2015\Cadres et découpes FR\ORANGE_B2B_Cadres_Digital_VIDE\ORANGE_B2B_Cadres_Digital_VIDE_png\B2B_SERVICE_Cadre_RVB_V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44433"/>
            <a:ext cx="2016224" cy="2016224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bg2"/>
                </a:solidFill>
              </a:rPr>
              <a:t>Le numérique au service des citoyens et des collectivités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188404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Améliorer</a:t>
            </a:r>
            <a:br>
              <a:rPr lang="fr-FR" sz="1600" dirty="0" smtClean="0"/>
            </a:br>
            <a:r>
              <a:rPr lang="fr-FR" sz="1600" dirty="0" smtClean="0"/>
              <a:t>la relation citoyen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3419872" y="184646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Optimiser mon fonctionnement interne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04248" y="1823399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Développer l’attractivité de mon territoire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0" y="3260657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Proposer plus de services à vos citoyens pour renforcer votre proximité et votre réactivité.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63888" y="3260657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Dématérialiser vos échanges pour plus d’efficacité et optimiser vos dépenses de papier.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44208" y="3260657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Attirer les entreprises, les touristes et résidents, dans un cadre de vie plus dynamique.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JINI7474\Documents\Important\CMBO 2015\Charte Orange 2015\Cadres et découpes FR\ORANGE_B2B_Cadres_Digital_VIDE\ORANGE_B2B_Cadres_Digital_VIDE_png\B2B_SERVICE_Cadre_RVB_V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486"/>
            <a:ext cx="2088232" cy="208823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14740" y="843558"/>
            <a:ext cx="126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Améliorer la relation citoyen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2499742"/>
            <a:ext cx="2088232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 smtClean="0">
                <a:latin typeface="+mj-lt"/>
              </a:rPr>
              <a:t>Proposer plus de services à vos citoyens </a:t>
            </a:r>
            <a:br>
              <a:rPr lang="fr-FR" sz="1600" dirty="0" smtClean="0">
                <a:latin typeface="+mj-lt"/>
              </a:rPr>
            </a:br>
            <a:r>
              <a:rPr lang="fr-FR" sz="1600" dirty="0" smtClean="0">
                <a:latin typeface="+mj-lt"/>
              </a:rPr>
              <a:t>pour renforcer votre proximité et votre réactivité.</a:t>
            </a:r>
          </a:p>
          <a:p>
            <a:endParaRPr lang="fr-FR" sz="16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16410"/>
          <a:stretch>
            <a:fillRect/>
          </a:stretch>
        </p:blipFill>
        <p:spPr bwMode="auto">
          <a:xfrm>
            <a:off x="3131840" y="195486"/>
            <a:ext cx="5688632" cy="49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7452320" y="310772"/>
            <a:ext cx="1343458" cy="1396882"/>
            <a:chOff x="323528" y="886836"/>
            <a:chExt cx="1343458" cy="1396882"/>
          </a:xfrm>
        </p:grpSpPr>
        <p:pic>
          <p:nvPicPr>
            <p:cNvPr id="3" name="Picture 2" descr="C:\Users\JINI7474\Documents\Important\CMBO 2015\Charte Orange 2015\Cadres et découpes FR\ORANGE_B2B_Decoupes_Digital\ORANGE_B2B_Decoupes_Digital_png\ORANGE_B2B_Decoupes_Digital_Bleu_png\B2B_SERVICE_Decoupe_RVB_Bleu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886836"/>
              <a:ext cx="1343458" cy="1396882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55066" y="1286226"/>
              <a:ext cx="108012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Un accueil plus disponible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524328" y="1995686"/>
            <a:ext cx="1368152" cy="1368152"/>
            <a:chOff x="3531600" y="3363838"/>
            <a:chExt cx="1368152" cy="1368152"/>
          </a:xfrm>
        </p:grpSpPr>
        <p:pic>
          <p:nvPicPr>
            <p:cNvPr id="5" name="Picture 4" descr="C:\Users\JINI7474\Documents\Important\CMBO 2015\Charte Orange 2015\Cadres et découpes FR\ORANGE_B2B_Decoupes_Digital\ORANGE_B2B_Decoupes_Digital_png\ORANGE_B2B_Decoupes_Digital_Jaune_png\B2B_SERVICE_Decoupe_RVB_Jau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1600" y="3363838"/>
              <a:ext cx="1315827" cy="136815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531600" y="3722888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Une communication plus efficace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2555776" y="701283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Une </a:t>
            </a:r>
            <a:r>
              <a:rPr lang="fr-FR" sz="1200" dirty="0">
                <a:solidFill>
                  <a:schemeClr val="tx1"/>
                </a:solidFill>
                <a:latin typeface="Helvetica 55 Roman" pitchFamily="2" charset="0"/>
                <a:ea typeface="+mn-ea"/>
              </a:rPr>
              <a:t>prise en charge simplifiée , rapide et efficace des demandes </a:t>
            </a:r>
            <a:endParaRPr lang="fr-FR" sz="1200" dirty="0" smtClean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  <a:p>
            <a:pPr algn="r" defTabSz="914400" eaLnBrk="1" hangingPunct="1"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et des services accessibles en </a:t>
            </a:r>
            <a:r>
              <a:rPr lang="fr-FR" sz="1200" dirty="0">
                <a:solidFill>
                  <a:schemeClr val="tx1"/>
                </a:solidFill>
                <a:latin typeface="Helvetica 55 Roman" pitchFamily="2" charset="0"/>
                <a:ea typeface="+mn-ea"/>
              </a:rPr>
              <a:t>ligne </a:t>
            </a:r>
            <a:r>
              <a:rPr 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24h/24 7 j/7</a:t>
            </a:r>
            <a:endParaRPr lang="fr-FR" altLang="fr-FR" sz="1200" b="1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</p:txBody>
      </p:sp>
      <p:sp>
        <p:nvSpPr>
          <p:cNvPr id="10" name="ZoneTexte 26"/>
          <p:cNvSpPr txBox="1">
            <a:spLocks noChangeArrowheads="1"/>
          </p:cNvSpPr>
          <p:nvPr/>
        </p:nvSpPr>
        <p:spPr bwMode="auto">
          <a:xfrm>
            <a:off x="2771800" y="2316817"/>
            <a:ext cx="460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Permettre </a:t>
            </a:r>
            <a:r>
              <a:rPr lang="fr-FR" altLang="fr-FR" sz="1200" dirty="0">
                <a:solidFill>
                  <a:schemeClr val="tx1"/>
                </a:solidFill>
                <a:latin typeface="Helvetica 55 Roman" pitchFamily="2" charset="0"/>
                <a:ea typeface="+mn-ea"/>
              </a:rPr>
              <a:t>aux citoyens de mieux participer à la vie </a:t>
            </a: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locale</a:t>
            </a:r>
          </a:p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endParaRPr lang="fr-FR" alt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Adopter des nouveaux modes de communication pour toucher un plus large public</a:t>
            </a:r>
            <a:endParaRPr lang="fr-FR" alt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524328" y="3630816"/>
            <a:ext cx="1368152" cy="1389206"/>
            <a:chOff x="7513035" y="1398568"/>
            <a:chExt cx="1368152" cy="1389206"/>
          </a:xfrm>
        </p:grpSpPr>
        <p:pic>
          <p:nvPicPr>
            <p:cNvPr id="12" name="Picture 3" descr="C:\Users\JINI7474\Documents\Important\CMBO 2015\Charte Orange 2015\Cadres et découpes FR\ORANGE_B2B_Decoupes_Digital\ORANGE_B2B_Decoupes_Digital_png\ORANGE_B2B_Decoupes_Digital_Violet_png\B2B_SERVICE_Decoupe_RVB_Vio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328" y="1398568"/>
              <a:ext cx="1336077" cy="138920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7513035" y="1809573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Des services plus accessibles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ZoneTexte 29"/>
          <p:cNvSpPr txBox="1">
            <a:spLocks noChangeArrowheads="1"/>
          </p:cNvSpPr>
          <p:nvPr/>
        </p:nvSpPr>
        <p:spPr bwMode="auto">
          <a:xfrm>
            <a:off x="2555776" y="4083918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500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2pPr>
            <a:lvl3pPr marL="1143000" indent="-228600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bg1"/>
                </a:solidFill>
                <a:latin typeface="Helvetica 45 Light" pitchFamily="34" charset="0"/>
                <a:cs typeface="Arial" charset="0"/>
              </a:defRPr>
            </a:lvl9pPr>
          </a:lstStyle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Rester connectés </a:t>
            </a:r>
            <a:r>
              <a:rPr lang="fr-FR" altLang="fr-FR" sz="1200" dirty="0">
                <a:solidFill>
                  <a:schemeClr val="tx1"/>
                </a:solidFill>
                <a:latin typeface="Helvetica 55 Roman" pitchFamily="2" charset="0"/>
                <a:ea typeface="+mn-ea"/>
              </a:rPr>
              <a:t>en mobilité </a:t>
            </a:r>
            <a:endParaRPr lang="fr-FR" altLang="fr-FR" sz="1200" dirty="0" smtClean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endParaRPr lang="fr-FR" alt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  <a:p>
            <a:pPr algn="r" defTabSz="914400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tx1"/>
                </a:solidFill>
                <a:latin typeface="Helvetica 55 Roman" pitchFamily="2" charset="0"/>
                <a:ea typeface="+mn-ea"/>
              </a:rPr>
              <a:t>Accéder aux services publics en limitant les déplacements </a:t>
            </a:r>
            <a:endParaRPr lang="fr-FR" altLang="fr-FR" sz="1200" dirty="0">
              <a:solidFill>
                <a:schemeClr val="tx1"/>
              </a:solidFill>
              <a:latin typeface="Helvetica 55 Roman" pitchFamily="2" charset="0"/>
              <a:ea typeface="+mn-ea"/>
            </a:endParaRPr>
          </a:p>
        </p:txBody>
      </p:sp>
      <p:pic>
        <p:nvPicPr>
          <p:cNvPr id="17" name="Picture 2" descr="C:\Users\JINI7474\Documents\Important\CMBO 2015\Charte Orange 2015\Cadres et découpes FR\ORANGE_B2B_Cadres_Digital_VIDE\ORANGE_B2B_Cadres_Digital_VIDE_png\B2B_SERVICE_Cadre_RVB_VI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5486"/>
            <a:ext cx="2088232" cy="2088232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14740" y="843558"/>
            <a:ext cx="126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Améliorer la relation citoyen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23528" y="2499742"/>
            <a:ext cx="2088232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 smtClean="0">
                <a:latin typeface="+mj-lt"/>
              </a:rPr>
              <a:t>Proposer plus de services à vos citoyens </a:t>
            </a:r>
            <a:br>
              <a:rPr lang="fr-FR" sz="1600" dirty="0" smtClean="0">
                <a:latin typeface="+mj-lt"/>
              </a:rPr>
            </a:br>
            <a:r>
              <a:rPr lang="fr-FR" sz="1600" dirty="0" smtClean="0">
                <a:latin typeface="+mj-lt"/>
              </a:rPr>
              <a:t>pour renforcer votre proximité et votre réactivité.</a:t>
            </a:r>
          </a:p>
          <a:p>
            <a:endParaRPr lang="fr-FR" sz="16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JINI7474\Documents\Important\CMBO 2015\Charte Orange 2015\Cadres et découpes FR\ORANGE_B2B_Decoupes_Digital\ORANGE_B2B_Decoupes_Digital_png\ORANGE_B2B_Decoupes_Digital_Bleu_png\B2B_SERVICE_Decoupe_RVB_Bl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1470"/>
            <a:ext cx="1343458" cy="139688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Améliorer la relation citoyen</a:t>
            </a:r>
            <a:endParaRPr lang="fr-FR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3707904" y="1680946"/>
            <a:ext cx="5112568" cy="243341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Améliorer la qualité et l'efficacité  des contacts  avec vos citoyens en personnalisant 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l’accueil téléphonique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de votre collectivité, </a:t>
            </a:r>
            <a:r>
              <a:rPr kumimoji="0" lang="fr-FR" alt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pour une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prise en charge simplifiée, rapide et efficace des demandes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Mieux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identifier vos correspondants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pour communiquer plus rapidement la bonne information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Simplifier votre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 site internet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, en le rendant accessible à tous, pour accélérer les démarches administratives de vos citoyens  : demandes d’extrait d’actes (naissance, mariage, décès …), inscriptions à l’école ….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Permettre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le paiement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des prestations en ligne (cantine, eau, activités sportives, …)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1890" y="450860"/>
            <a:ext cx="10801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Un accueil plus disponible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9622"/>
            <a:ext cx="2984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JINI7474\Documents\Important\CMBO 2015\Charte Orange 2015\Cadres et découpes FR\ORANGE_B2B_Decoupes_Digital\ORANGE_B2B_Decoupes_Digital_png\ORANGE_B2B_Decoupes_Digital_Jaune_png\B2B_SERVICE_Decoupe_RVB_Jau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1470"/>
            <a:ext cx="1315827" cy="13681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Améliorer la relation citoyen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740352" y="410520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Une communication plus efficace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3707904" y="1686450"/>
            <a:ext cx="4968552" cy="2376686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Informer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 la population en temps réel  par des messages flash sur  les pics de pollution, travaux sur la voie publique  …  mais également par la r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ediffusion d’évènements sportifs ou culturels, d’animation, de rencontres ou les discours du Maire.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latin typeface="Helvetica 55 Roman" pitchFamily="2" charset="0"/>
              </a:rPr>
              <a:t>F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aire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participer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vos citoyens à la vie locale  par la création  d’espaces numériques : remonter les désordres sur la voie publique, signaler des graffitis à retirer, collecter des encombrants … mais également  pour poser des questions aux élus, et prendre des rendez-vous.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latin typeface="Helvetica 55 Roman" pitchFamily="2" charset="0"/>
              </a:rPr>
              <a:t>O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rganiser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 des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55 Roman" pitchFamily="2" charset="0"/>
              </a:rPr>
              <a:t>réunions à distance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, accessibles à tous,  en limitant les déplacements : conseils municipaux, réunions de quartiers, débats publics …</a:t>
            </a:r>
            <a:endParaRPr kumimoji="0" lang="fr-FR" altLang="fr-F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  <a:p>
            <a:pPr marL="87313" marR="0" lvl="0" indent="-873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9174"/>
            <a:ext cx="2984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INI7474\Documents\Important\CMBO 2015\Charte Orange 2015\Cadres et découpes FR\ORANGE_B2B_Decoupes_Digital\ORANGE_B2B_Decoupes_Digital_png\ORANGE_B2B_Decoupes_Digital_Violet_png\B2B_SERVICE_Decoupe_RVB_Vio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1645" y="51470"/>
            <a:ext cx="1336077" cy="138920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Améliorer la relation citoyen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740352" y="462475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 services plus accessibles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3707904" y="1686872"/>
            <a:ext cx="4896544" cy="3096344"/>
          </a:xfrm>
          <a:prstGeom prst="rect">
            <a:avLst/>
          </a:prstGeom>
        </p:spPr>
        <p:txBody>
          <a:bodyPr/>
          <a:lstStyle/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Proposer une continuité des démarches administratives  et donner accès à tous les services en ligne, sur tablette ou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smartphone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, depuis un établissement  de votre  commune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Permettre un entretien personnalisé en visioconférence avec un agent des services  publics  (Services de la CAF, Pôle Emploi, …)  ou avec un agent de sa municipalité, en limitant ses déplacements </a:t>
            </a: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 55 Roman" pitchFamily="2" charset="0"/>
            </a:endParaRPr>
          </a:p>
          <a:p>
            <a:pPr marL="176213" marR="0" lvl="0" indent="-176213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55 Roman" pitchFamily="2" charset="0"/>
              </a:rPr>
              <a:t>Créer une Mairie annexe virtuelle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9174"/>
            <a:ext cx="2984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INI7474\Documents\Important\CMBO 2015\Charte Orange 2015\Cadres et découpes FR\ORANGE_B2B_Cadres_Digital_VIDE\ORANGE_B2B_Cadres_Digital_VIDE_png\B2B_EQUIPE_Cadre_RVB_V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70" y="267494"/>
            <a:ext cx="2016224" cy="201622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9512" y="86952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Optimiser mon fonctionnement interne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249974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Dématérialiser les échanges pour plus d’efficacité </a:t>
            </a:r>
            <a:br>
              <a:rPr lang="fr-FR" sz="1600" dirty="0" smtClean="0"/>
            </a:br>
            <a:r>
              <a:rPr lang="fr-FR" sz="1600" dirty="0" smtClean="0"/>
              <a:t>et optimiser les dépenses de papier.</a:t>
            </a:r>
          </a:p>
          <a:p>
            <a:endParaRPr lang="fr-FR" sz="1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 b="15118"/>
          <a:stretch>
            <a:fillRect/>
          </a:stretch>
        </p:blipFill>
        <p:spPr bwMode="auto">
          <a:xfrm>
            <a:off x="3216881" y="147044"/>
            <a:ext cx="5387567" cy="499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fd420e2f369681ff7d579defce5493287913"/>
</p:tagLst>
</file>

<file path=ppt/theme/theme1.xml><?xml version="1.0" encoding="utf-8"?>
<a:theme xmlns:a="http://schemas.openxmlformats.org/drawingml/2006/main" name="OBSFR_template_Beta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2.xml><?xml version="1.0" encoding="utf-8"?>
<a:theme xmlns:a="http://schemas.openxmlformats.org/drawingml/2006/main" name="1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ange_PPTTemplate_v3.potx" id="{7EFB1CC4-B630-4DC5-B88F-B33ED10FA70B}" vid="{E661C32F-4836-4DD1-B604-E27281C607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1738</Words>
  <Application>Microsoft Office PowerPoint</Application>
  <PresentationFormat>Affichage à l'écran (16:9)</PresentationFormat>
  <Paragraphs>206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OBSFR_template_Beta</vt:lpstr>
      <vt:lpstr>1_tmp_AvirerORA_template_EN_beta_v4</vt:lpstr>
      <vt:lpstr>Présentation PowerPoint</vt:lpstr>
      <vt:lpstr>Présentation PowerPoint</vt:lpstr>
      <vt:lpstr>Le numérique au service des citoyens et des collectivités</vt:lpstr>
      <vt:lpstr>Présentation PowerPoint</vt:lpstr>
      <vt:lpstr>Présentation PowerPoint</vt:lpstr>
      <vt:lpstr>Améliorer la relation citoyen</vt:lpstr>
      <vt:lpstr>Améliorer la relation citoyen</vt:lpstr>
      <vt:lpstr>Améliorer la relation citoyen</vt:lpstr>
      <vt:lpstr>Présentation PowerPoint</vt:lpstr>
      <vt:lpstr>Présentation PowerPoint</vt:lpstr>
      <vt:lpstr>Optimiser mon fonctionnement interne</vt:lpstr>
      <vt:lpstr>Optimiser mon fonctionnement interne</vt:lpstr>
      <vt:lpstr>Optimiser mon fonctionnement interne</vt:lpstr>
      <vt:lpstr>Optimiser mon fonctionnement interne</vt:lpstr>
      <vt:lpstr>Présentation PowerPoint</vt:lpstr>
      <vt:lpstr>Présentation PowerPoint</vt:lpstr>
      <vt:lpstr>Développer l’attractivité de mon territoire</vt:lpstr>
      <vt:lpstr>Développer l’attractivité de mon territoire</vt:lpstr>
      <vt:lpstr>Développer l’attractivité de mon territoire</vt:lpstr>
      <vt:lpstr>Présentation PowerPoint</vt:lpstr>
      <vt:lpstr>Présentation PowerPoint</vt:lpstr>
      <vt:lpstr>Présentation PowerPoint</vt:lpstr>
      <vt:lpstr>Présentation PowerPoint</vt:lpstr>
      <vt:lpstr>Le numérique au service de l’éducation</vt:lpstr>
      <vt:lpstr>Présentation PowerPoint</vt:lpstr>
      <vt:lpstr>Présentation PowerPoint</vt:lpstr>
      <vt:lpstr>Présentation PowerPoint</vt:lpstr>
    </vt:vector>
  </TitlesOfParts>
  <Company>ORANGE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JINI7474</dc:creator>
  <cp:lastModifiedBy>DAGUILLON Olivier UI PCA</cp:lastModifiedBy>
  <cp:revision>135</cp:revision>
  <cp:lastPrinted>2013-05-24T16:35:47Z</cp:lastPrinted>
  <dcterms:created xsi:type="dcterms:W3CDTF">2015-06-16T08:08:53Z</dcterms:created>
  <dcterms:modified xsi:type="dcterms:W3CDTF">2016-04-06T11:27:20Z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